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dp" ContentType="image/vnd.ms-photo"/>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1"/>
  </p:sldMasterIdLst>
  <p:notesMasterIdLst>
    <p:notesMasterId r:id="rId61"/>
  </p:notesMasterIdLst>
  <p:handoutMasterIdLst>
    <p:handoutMasterId r:id="rId62"/>
  </p:handoutMasterIdLst>
  <p:sldIdLst>
    <p:sldId id="405" r:id="rId2"/>
    <p:sldId id="406" r:id="rId3"/>
    <p:sldId id="459" r:id="rId4"/>
    <p:sldId id="407" r:id="rId5"/>
    <p:sldId id="408" r:id="rId6"/>
    <p:sldId id="372" r:id="rId7"/>
    <p:sldId id="477" r:id="rId8"/>
    <p:sldId id="357" r:id="rId9"/>
    <p:sldId id="464" r:id="rId10"/>
    <p:sldId id="465" r:id="rId11"/>
    <p:sldId id="485" r:id="rId12"/>
    <p:sldId id="468" r:id="rId13"/>
    <p:sldId id="483" r:id="rId14"/>
    <p:sldId id="466" r:id="rId15"/>
    <p:sldId id="469" r:id="rId16"/>
    <p:sldId id="444" r:id="rId17"/>
    <p:sldId id="489" r:id="rId18"/>
    <p:sldId id="460" r:id="rId19"/>
    <p:sldId id="410" r:id="rId20"/>
    <p:sldId id="361" r:id="rId21"/>
    <p:sldId id="359" r:id="rId22"/>
    <p:sldId id="470" r:id="rId23"/>
    <p:sldId id="411" r:id="rId24"/>
    <p:sldId id="360" r:id="rId25"/>
    <p:sldId id="427" r:id="rId26"/>
    <p:sldId id="430" r:id="rId27"/>
    <p:sldId id="363" r:id="rId28"/>
    <p:sldId id="412" r:id="rId29"/>
    <p:sldId id="461" r:id="rId30"/>
    <p:sldId id="476" r:id="rId31"/>
    <p:sldId id="458" r:id="rId32"/>
    <p:sldId id="471" r:id="rId33"/>
    <p:sldId id="491" r:id="rId34"/>
    <p:sldId id="452" r:id="rId35"/>
    <p:sldId id="456" r:id="rId36"/>
    <p:sldId id="453" r:id="rId37"/>
    <p:sldId id="486" r:id="rId38"/>
    <p:sldId id="472" r:id="rId39"/>
    <p:sldId id="455" r:id="rId40"/>
    <p:sldId id="474" r:id="rId41"/>
    <p:sldId id="454" r:id="rId42"/>
    <p:sldId id="475" r:id="rId43"/>
    <p:sldId id="457" r:id="rId44"/>
    <p:sldId id="487" r:id="rId45"/>
    <p:sldId id="488" r:id="rId46"/>
    <p:sldId id="473" r:id="rId47"/>
    <p:sldId id="484" r:id="rId48"/>
    <p:sldId id="462" r:id="rId49"/>
    <p:sldId id="490" r:id="rId50"/>
    <p:sldId id="495" r:id="rId51"/>
    <p:sldId id="463" r:id="rId52"/>
    <p:sldId id="478" r:id="rId53"/>
    <p:sldId id="492" r:id="rId54"/>
    <p:sldId id="450" r:id="rId55"/>
    <p:sldId id="494" r:id="rId56"/>
    <p:sldId id="479" r:id="rId57"/>
    <p:sldId id="480" r:id="rId58"/>
    <p:sldId id="482" r:id="rId59"/>
    <p:sldId id="493" r:id="rId6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EF0C"/>
    <a:srgbClr val="FFDE0A"/>
    <a:srgbClr val="F7CD14"/>
    <a:srgbClr val="EFD54D"/>
    <a:srgbClr val="EFDE51"/>
    <a:srgbClr val="50C311"/>
    <a:srgbClr val="FBE30C"/>
    <a:srgbClr val="E600B9"/>
    <a:srgbClr val="FA00FF"/>
    <a:srgbClr val="F900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81" autoAdjust="0"/>
    <p:restoredTop sz="92446" autoAdjust="0"/>
  </p:normalViewPr>
  <p:slideViewPr>
    <p:cSldViewPr snapToGrid="0" snapToObjects="1">
      <p:cViewPr varScale="1">
        <p:scale>
          <a:sx n="86" d="100"/>
          <a:sy n="86" d="100"/>
        </p:scale>
        <p:origin x="-160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2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876FED-3B8B-B644-89B8-815C5671FEB3}" type="datetime1">
              <a:rPr lang="fr-FR" smtClean="0"/>
              <a:t>23/02/18</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0DF4EA-0CA5-1643-88DE-984194542CFC}" type="slidenum">
              <a:rPr lang="fr-FR" smtClean="0"/>
              <a:t>‹#›</a:t>
            </a:fld>
            <a:endParaRPr lang="fr-FR"/>
          </a:p>
        </p:txBody>
      </p:sp>
    </p:spTree>
    <p:extLst>
      <p:ext uri="{BB962C8B-B14F-4D97-AF65-F5344CB8AC3E}">
        <p14:creationId xmlns:p14="http://schemas.microsoft.com/office/powerpoint/2010/main" val="2520891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65DA20-9AC4-304B-AA3E-B1D3A98C6127}" type="datetime1">
              <a:rPr lang="fr-FR" smtClean="0"/>
              <a:t>23/02/18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F5BD35-698B-3648-BBE0-A2B5D6D2C19A}" type="slidenum">
              <a:rPr lang="fr-FR" smtClean="0"/>
              <a:t>‹#›</a:t>
            </a:fld>
            <a:endParaRPr lang="fr-FR"/>
          </a:p>
        </p:txBody>
      </p:sp>
    </p:spTree>
    <p:extLst>
      <p:ext uri="{BB962C8B-B14F-4D97-AF65-F5344CB8AC3E}">
        <p14:creationId xmlns:p14="http://schemas.microsoft.com/office/powerpoint/2010/main" val="14815048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FD951BB-E396-164F-9B7B-EE8CDB2C30A5}" type="datetime1">
              <a:rPr lang="fr-FR" smtClean="0"/>
              <a:t>23/02/18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6DD0FD-55B0-48C4-8AF2-8A69533EDFC3}" type="slidenum">
              <a:rPr lang="en-US" smtClean="0"/>
              <a:pPr/>
              <a:t>‹#›</a:t>
            </a:fld>
            <a:endParaRPr lang="en-US" dirty="0"/>
          </a:p>
        </p:txBody>
      </p:sp>
    </p:spTree>
    <p:extLst>
      <p:ext uri="{BB962C8B-B14F-4D97-AF65-F5344CB8AC3E}">
        <p14:creationId xmlns:p14="http://schemas.microsoft.com/office/powerpoint/2010/main" val="4516594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2ACF459-19D3-4041-B17E-95DC926F6F68}" type="datetime1">
              <a:rPr lang="fr-FR" smtClean="0"/>
              <a:t>23/02/18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37722898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464FFD-19E6-8442-8C93-D637046B324B}" type="datetime1">
              <a:rPr lang="fr-FR" smtClean="0"/>
              <a:t>23/02/18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104271237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372D54F-9BB9-1A4A-BD2B-C62A1FA6D617}" type="datetime1">
              <a:rPr lang="fr-FR" smtClean="0"/>
              <a:t>23/02/18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41914373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42EB1FA-1DE5-844E-8992-0684465098B5}" type="datetime1">
              <a:rPr lang="fr-FR" smtClean="0"/>
              <a:t>23/02/18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159828714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519B1E8-138E-BD46-8DF5-E2661D503556}" type="datetime1">
              <a:rPr lang="fr-FR" smtClean="0"/>
              <a:t>23/02/18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9798380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936DA03-C61D-E74F-81CA-47F153141FBA}" type="datetime1">
              <a:rPr lang="fr-FR" smtClean="0"/>
              <a:t>23/02/18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218337655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F3A04A18-A720-0745-B4E2-DBD462E570A7}" type="datetime1">
              <a:rPr lang="fr-FR" smtClean="0"/>
              <a:t>23/02/18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18893287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D33A58E-FA7B-B248-81BD-513510854A57}" type="datetime1">
              <a:rPr lang="fr-FR" smtClean="0"/>
              <a:t>23/02/18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394570517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72F6855-4E27-DF49-8377-1E5CB51F4D72}" type="datetime1">
              <a:rPr lang="fr-FR" smtClean="0"/>
              <a:t>23/02/18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16770754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561F212-6F18-5C49-AD73-D218B0D66F2B}" type="datetime1">
              <a:rPr lang="fr-FR" smtClean="0"/>
              <a:t>23/02/18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360881521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C714">
            <a:alpha val="78000"/>
          </a:srgb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CCA09F-51F3-EC4E-837D-8971F2456013}" type="datetime1">
              <a:rPr lang="fr-FR" smtClean="0"/>
              <a:t>23/02/18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0A41B-57DC-E740-8B35-7661CED0FC4E}" type="slidenum">
              <a:rPr lang="fr-FR" smtClean="0"/>
              <a:t>‹#›</a:t>
            </a:fld>
            <a:endParaRPr lang="fr-FR"/>
          </a:p>
        </p:txBody>
      </p:sp>
    </p:spTree>
    <p:extLst>
      <p:ext uri="{BB962C8B-B14F-4D97-AF65-F5344CB8AC3E}">
        <p14:creationId xmlns:p14="http://schemas.microsoft.com/office/powerpoint/2010/main" val="354211689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jpeg"/><Relationship Id="rId5"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4" Type="http://schemas.microsoft.com/office/2007/relationships/hdphoto" Target="../media/hdphoto6.wdp"/><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microsoft.com/office/2007/relationships/hdphoto" Target="../media/hdphoto4.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4" Type="http://schemas.microsoft.com/office/2007/relationships/hdphoto" Target="../media/hdphoto7.wdp"/><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microsoft.com/office/2007/relationships/hdphoto" Target="../media/hdphoto5.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 Id="rId3" Type="http://schemas.microsoft.com/office/2007/relationships/hdphoto" Target="../media/hdphoto8.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 Id="rId3" Type="http://schemas.microsoft.com/office/2007/relationships/hdphoto" Target="../media/hdphoto9.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 Id="rId3" Type="http://schemas.microsoft.com/office/2007/relationships/hdphoto" Target="../media/hdphoto10.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 Id="rId3" Type="http://schemas.microsoft.com/office/2007/relationships/hdphoto" Target="../media/hdphoto11.wd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p:nvPr/>
        </p:nvGrpSpPr>
        <p:grpSpPr>
          <a:xfrm>
            <a:off x="244544" y="247283"/>
            <a:ext cx="8837559" cy="6371999"/>
            <a:chOff x="244544" y="247283"/>
            <a:chExt cx="8837559" cy="6371999"/>
          </a:xfrm>
        </p:grpSpPr>
        <p:sp>
          <p:nvSpPr>
            <p:cNvPr id="3" name="ZoneTexte 2"/>
            <p:cNvSpPr txBox="1"/>
            <p:nvPr/>
          </p:nvSpPr>
          <p:spPr>
            <a:xfrm>
              <a:off x="5301292" y="1514615"/>
              <a:ext cx="3780811" cy="3216265"/>
            </a:xfrm>
            <a:prstGeom prst="rect">
              <a:avLst/>
            </a:prstGeom>
            <a:noFill/>
          </p:spPr>
          <p:txBody>
            <a:bodyPr wrap="square" rtlCol="0">
              <a:spAutoFit/>
            </a:bodyPr>
            <a:lstStyle/>
            <a:p>
              <a:pPr algn="ctr"/>
              <a:r>
                <a:rPr lang="fr-FR" sz="2400" dirty="0" smtClean="0">
                  <a:latin typeface="Cooper Black"/>
                  <a:cs typeface="Cooper Black"/>
                </a:rPr>
                <a:t>LESLIE HERON </a:t>
              </a:r>
              <a:r>
                <a:rPr lang="fr-FR" sz="2800" dirty="0" smtClean="0">
                  <a:latin typeface="Cooper Black"/>
                  <a:cs typeface="Cooper Black"/>
                </a:rPr>
                <a:t>BEAUCHAMP</a:t>
              </a:r>
            </a:p>
            <a:p>
              <a:pPr algn="ctr"/>
              <a:r>
                <a:rPr lang="fr-FR" sz="2800" dirty="0" smtClean="0">
                  <a:latin typeface="Cooper Black"/>
                  <a:cs typeface="Cooper Black"/>
                </a:rPr>
                <a:t>-</a:t>
              </a:r>
            </a:p>
            <a:p>
              <a:pPr algn="ctr"/>
              <a:r>
                <a:rPr lang="fr-FR" dirty="0" smtClean="0">
                  <a:latin typeface="Cooper Black"/>
                  <a:cs typeface="Cooper Black"/>
                </a:rPr>
                <a:t>Born 1894</a:t>
              </a:r>
            </a:p>
            <a:p>
              <a:pPr algn="ctr"/>
              <a:r>
                <a:rPr lang="fr-FR" dirty="0" err="1" smtClean="0">
                  <a:latin typeface="Cooper Black"/>
                  <a:cs typeface="Cooper Black"/>
                </a:rPr>
                <a:t>Died</a:t>
              </a:r>
              <a:r>
                <a:rPr lang="fr-FR" dirty="0" smtClean="0">
                  <a:latin typeface="Cooper Black"/>
                  <a:cs typeface="Cooper Black"/>
                </a:rPr>
                <a:t> 6 </a:t>
              </a:r>
              <a:r>
                <a:rPr lang="fr-FR" dirty="0" err="1" smtClean="0">
                  <a:latin typeface="Cooper Black"/>
                  <a:cs typeface="Cooper Black"/>
                </a:rPr>
                <a:t>october</a:t>
              </a:r>
              <a:r>
                <a:rPr lang="fr-FR" dirty="0" smtClean="0">
                  <a:latin typeface="Cooper Black"/>
                  <a:cs typeface="Cooper Black"/>
                </a:rPr>
                <a:t> 1915</a:t>
              </a:r>
            </a:p>
            <a:p>
              <a:pPr algn="ctr"/>
              <a:r>
                <a:rPr lang="fr-FR" sz="2800" dirty="0" smtClean="0">
                  <a:latin typeface="Cooper Black"/>
                  <a:cs typeface="Cooper Black"/>
                </a:rPr>
                <a:t>-</a:t>
              </a:r>
              <a:endParaRPr lang="fr-FR" sz="2800" dirty="0">
                <a:latin typeface="Cooper Black"/>
                <a:cs typeface="Cooper Black"/>
              </a:endParaRPr>
            </a:p>
            <a:p>
              <a:pPr algn="ctr"/>
              <a:r>
                <a:rPr lang="fr-FR" dirty="0" smtClean="0">
                  <a:latin typeface="Cooper Black"/>
                  <a:cs typeface="Cooper Black"/>
                </a:rPr>
                <a:t>Second Lieutenant</a:t>
              </a:r>
            </a:p>
            <a:p>
              <a:pPr algn="ctr"/>
              <a:r>
                <a:rPr lang="fr-FR" dirty="0" smtClean="0">
                  <a:latin typeface="Cooper Black"/>
                  <a:cs typeface="Cooper Black"/>
                </a:rPr>
                <a:t>South Lancashire </a:t>
              </a:r>
              <a:r>
                <a:rPr lang="fr-FR" dirty="0" err="1" smtClean="0">
                  <a:latin typeface="Cooper Black"/>
                  <a:cs typeface="Cooper Black"/>
                </a:rPr>
                <a:t>Regiment</a:t>
              </a:r>
              <a:endParaRPr lang="fr-FR" dirty="0" smtClean="0">
                <a:latin typeface="Cooper Black"/>
                <a:cs typeface="Cooper Black"/>
              </a:endParaRPr>
            </a:p>
            <a:p>
              <a:pPr algn="ctr"/>
              <a:r>
                <a:rPr lang="fr-FR" dirty="0" smtClean="0">
                  <a:latin typeface="Cooper Black"/>
                  <a:cs typeface="Cooper Black"/>
                </a:rPr>
                <a:t>8th </a:t>
              </a:r>
              <a:r>
                <a:rPr lang="fr-FR" dirty="0" err="1" smtClean="0">
                  <a:latin typeface="Cooper Black"/>
                  <a:cs typeface="Cooper Black"/>
                </a:rPr>
                <a:t>Battalion</a:t>
              </a:r>
              <a:endParaRPr lang="fr-FR" dirty="0">
                <a:latin typeface="Cooper Black"/>
                <a:cs typeface="Cooper Black"/>
              </a:endParaRPr>
            </a:p>
          </p:txBody>
        </p:sp>
        <p:grpSp>
          <p:nvGrpSpPr>
            <p:cNvPr id="6" name="Grouper 5"/>
            <p:cNvGrpSpPr/>
            <p:nvPr/>
          </p:nvGrpSpPr>
          <p:grpSpPr>
            <a:xfrm>
              <a:off x="244544" y="247283"/>
              <a:ext cx="4812079" cy="6371999"/>
              <a:chOff x="244544" y="240171"/>
              <a:chExt cx="4812079" cy="6391756"/>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44544" y="240171"/>
                <a:ext cx="4812079" cy="6391756"/>
              </a:xfrm>
              <a:prstGeom prst="rect">
                <a:avLst/>
              </a:prstGeom>
              <a:ln w="228600" cap="sq" cmpd="thickThin">
                <a:solidFill>
                  <a:srgbClr val="000000"/>
                </a:solidFill>
                <a:prstDash val="solid"/>
                <a:miter lim="800000"/>
              </a:ln>
              <a:effectLst>
                <a:innerShdw blurRad="76200">
                  <a:srgbClr val="000000"/>
                </a:innerShdw>
              </a:effectLst>
            </p:spPr>
          </p:pic>
          <p:sp>
            <p:nvSpPr>
              <p:cNvPr id="5" name="ZoneTexte 4"/>
              <p:cNvSpPr txBox="1"/>
              <p:nvPr/>
            </p:nvSpPr>
            <p:spPr>
              <a:xfrm>
                <a:off x="509073" y="6316577"/>
                <a:ext cx="4310510" cy="307777"/>
              </a:xfrm>
              <a:prstGeom prst="rect">
                <a:avLst/>
              </a:prstGeom>
              <a:solidFill>
                <a:schemeClr val="bg1">
                  <a:lumMod val="65000"/>
                </a:schemeClr>
              </a:solidFill>
            </p:spPr>
            <p:txBody>
              <a:bodyPr wrap="square" rtlCol="0">
                <a:spAutoFit/>
              </a:bodyPr>
              <a:lstStyle/>
              <a:p>
                <a:r>
                  <a:rPr lang="fr-FR" sz="1400" dirty="0">
                    <a:latin typeface="Cambria"/>
                    <a:cs typeface="Cambria"/>
                  </a:rPr>
                  <a:t>Alexander Turnbull Library, Wellington, New Zealand</a:t>
                </a:r>
              </a:p>
            </p:txBody>
          </p:sp>
        </p:grpSp>
      </p:grpSp>
    </p:spTree>
    <p:extLst>
      <p:ext uri="{BB962C8B-B14F-4D97-AF65-F5344CB8AC3E}">
        <p14:creationId xmlns:p14="http://schemas.microsoft.com/office/powerpoint/2010/main" val="65664209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89075" y="5833468"/>
            <a:ext cx="7391400" cy="461665"/>
          </a:xfrm>
          <a:prstGeom prst="rect">
            <a:avLst/>
          </a:prstGeom>
          <a:noFill/>
        </p:spPr>
        <p:txBody>
          <a:bodyPr wrap="square" rtlCol="0">
            <a:spAutoFit/>
          </a:bodyPr>
          <a:lstStyle/>
          <a:p>
            <a:pPr algn="ctr"/>
            <a:r>
              <a:rPr lang="fr-FR" sz="2400" dirty="0" smtClean="0"/>
              <a:t>À gauche, au 15, entrée de l’Hôtel Oasis, situé à l’étage.</a:t>
            </a:r>
            <a:endParaRPr lang="fr-FR" sz="2400" dirty="0"/>
          </a:p>
        </p:txBody>
      </p:sp>
      <p:pic>
        <p:nvPicPr>
          <p:cNvPr id="5" name="Image 4" descr="Ragueneau (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920" y="36922"/>
            <a:ext cx="9072000" cy="5604042"/>
          </a:xfrm>
          <a:prstGeom prst="rect">
            <a:avLst/>
          </a:prstGeom>
          <a:ln w="12700" cmpd="sng">
            <a:solidFill>
              <a:schemeClr val="tx1"/>
            </a:solidFill>
          </a:ln>
        </p:spPr>
      </p:pic>
    </p:spTree>
    <p:extLst>
      <p:ext uri="{BB962C8B-B14F-4D97-AF65-F5344CB8AC3E}">
        <p14:creationId xmlns:p14="http://schemas.microsoft.com/office/powerpoint/2010/main" val="903356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485187" y="969509"/>
            <a:ext cx="3938371" cy="3840798"/>
          </a:xfrm>
          <a:prstGeom prst="rect">
            <a:avLst/>
          </a:prstGeom>
          <a:ln w="57150" cmpd="sng">
            <a:solidFill>
              <a:srgbClr val="0000FF"/>
            </a:solidFill>
          </a:ln>
        </p:spPr>
      </p:pic>
      <p:pic>
        <p:nvPicPr>
          <p:cNvPr id="3" name="Imag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286" y="59072"/>
            <a:ext cx="1728000" cy="6744303"/>
          </a:xfrm>
          <a:prstGeom prst="rect">
            <a:avLst/>
          </a:prstGeom>
          <a:ln w="12700" cmpd="sng">
            <a:solidFill>
              <a:schemeClr val="tx1"/>
            </a:solidFill>
          </a:ln>
        </p:spPr>
      </p:pic>
      <p:sp>
        <p:nvSpPr>
          <p:cNvPr id="4" name="ZoneTexte 3"/>
          <p:cNvSpPr txBox="1"/>
          <p:nvPr/>
        </p:nvSpPr>
        <p:spPr>
          <a:xfrm>
            <a:off x="2857557" y="5183651"/>
            <a:ext cx="5198244" cy="830997"/>
          </a:xfrm>
          <a:prstGeom prst="rect">
            <a:avLst/>
          </a:prstGeom>
          <a:noFill/>
        </p:spPr>
        <p:txBody>
          <a:bodyPr wrap="square" rtlCol="0">
            <a:spAutoFit/>
          </a:bodyPr>
          <a:lstStyle/>
          <a:p>
            <a:pPr algn="ctr"/>
            <a:r>
              <a:rPr lang="fr-FR" sz="2400" dirty="0" smtClean="0"/>
              <a:t>Détails de l’entrée de l’Hôtel Oasis (actuellement</a:t>
            </a:r>
            <a:r>
              <a:rPr lang="fr-FR" sz="2400" i="1" dirty="0" smtClean="0"/>
              <a:t> Hôtel Duc</a:t>
            </a:r>
            <a:r>
              <a:rPr lang="fr-FR" sz="2400" dirty="0" smtClean="0"/>
              <a:t>)</a:t>
            </a:r>
            <a:endParaRPr lang="fr-FR" sz="2400" dirty="0"/>
          </a:p>
        </p:txBody>
      </p:sp>
    </p:spTree>
    <p:extLst>
      <p:ext uri="{BB962C8B-B14F-4D97-AF65-F5344CB8AC3E}">
        <p14:creationId xmlns:p14="http://schemas.microsoft.com/office/powerpoint/2010/main" val="255648142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Restaurant du Ragueneau.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302751"/>
            <a:ext cx="9036000" cy="6132117"/>
          </a:xfrm>
          <a:prstGeom prst="rect">
            <a:avLst/>
          </a:prstGeom>
          <a:ln w="12700" cmpd="sng">
            <a:solidFill>
              <a:schemeClr val="tx1"/>
            </a:solidFill>
          </a:ln>
        </p:spPr>
      </p:pic>
    </p:spTree>
    <p:extLst>
      <p:ext uri="{BB962C8B-B14F-4D97-AF65-F5344CB8AC3E}">
        <p14:creationId xmlns:p14="http://schemas.microsoft.com/office/powerpoint/2010/main" val="41621786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Restaurant des Allée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44306"/>
            <a:ext cx="9036000" cy="5795835"/>
          </a:xfrm>
          <a:prstGeom prst="rect">
            <a:avLst/>
          </a:prstGeom>
          <a:ln w="12700" cmpd="sng">
            <a:solidFill>
              <a:schemeClr val="tx1"/>
            </a:solidFill>
          </a:ln>
        </p:spPr>
      </p:pic>
      <p:sp>
        <p:nvSpPr>
          <p:cNvPr id="3" name="ZoneTexte 2"/>
          <p:cNvSpPr txBox="1"/>
          <p:nvPr/>
        </p:nvSpPr>
        <p:spPr>
          <a:xfrm>
            <a:off x="472568" y="6047593"/>
            <a:ext cx="8476682" cy="461665"/>
          </a:xfrm>
          <a:prstGeom prst="rect">
            <a:avLst/>
          </a:prstGeom>
          <a:noFill/>
        </p:spPr>
        <p:txBody>
          <a:bodyPr wrap="square" rtlCol="0">
            <a:spAutoFit/>
          </a:bodyPr>
          <a:lstStyle/>
          <a:p>
            <a:pPr algn="ctr"/>
            <a:r>
              <a:rPr lang="fr-FR" sz="2400" dirty="0" smtClean="0"/>
              <a:t>Le couple est peut-être allé déjeuner dans cet établissement</a:t>
            </a:r>
            <a:r>
              <a:rPr lang="mr-IN" sz="2400" dirty="0" smtClean="0"/>
              <a:t>…</a:t>
            </a:r>
            <a:endParaRPr lang="fr-FR" sz="2400" dirty="0"/>
          </a:p>
        </p:txBody>
      </p:sp>
    </p:spTree>
    <p:extLst>
      <p:ext uri="{BB962C8B-B14F-4D97-AF65-F5344CB8AC3E}">
        <p14:creationId xmlns:p14="http://schemas.microsoft.com/office/powerpoint/2010/main" val="217106639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87708" y="5213692"/>
            <a:ext cx="4037287" cy="1446550"/>
          </a:xfrm>
          <a:prstGeom prst="rect">
            <a:avLst/>
          </a:prstGeom>
          <a:noFill/>
        </p:spPr>
        <p:txBody>
          <a:bodyPr wrap="square" rtlCol="0">
            <a:spAutoFit/>
          </a:bodyPr>
          <a:lstStyle/>
          <a:p>
            <a:pPr algn="ctr"/>
            <a:r>
              <a:rPr lang="fr-FR" sz="2200" dirty="0" smtClean="0"/>
              <a:t>Portrait de Louise Michel</a:t>
            </a:r>
            <a:br>
              <a:rPr lang="fr-FR" sz="2200" dirty="0" smtClean="0"/>
            </a:br>
            <a:r>
              <a:rPr lang="fr-FR" sz="2200" dirty="0" smtClean="0"/>
              <a:t>paru dans la République Illustrée numéro 93</a:t>
            </a:r>
            <a:br>
              <a:rPr lang="fr-FR" sz="2200" dirty="0" smtClean="0"/>
            </a:br>
            <a:r>
              <a:rPr lang="fr-FR" sz="2200" dirty="0" smtClean="0"/>
              <a:t>du samedi 22 avril 1882</a:t>
            </a:r>
            <a:endParaRPr lang="fr-FR" sz="2200" dirty="0"/>
          </a:p>
        </p:txBody>
      </p:sp>
      <p:pic>
        <p:nvPicPr>
          <p:cNvPr id="5" name="Image 4" descr="Plaque Oasi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87708" y="688470"/>
            <a:ext cx="4576864" cy="2294713"/>
          </a:xfrm>
          <a:prstGeom prst="rect">
            <a:avLst/>
          </a:prstGeom>
          <a:ln w="12700" cmpd="sng">
            <a:solidFill>
              <a:schemeClr val="tx1"/>
            </a:solidFill>
          </a:ln>
        </p:spPr>
      </p:pic>
      <p:pic>
        <p:nvPicPr>
          <p:cNvPr id="4" name="Image 3" descr="Louise Miche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0758" y="97401"/>
            <a:ext cx="4067998" cy="6673603"/>
          </a:xfrm>
          <a:prstGeom prst="rect">
            <a:avLst/>
          </a:prstGeom>
          <a:ln w="38100" cmpd="sng">
            <a:solidFill>
              <a:srgbClr val="0000FF"/>
            </a:solidFill>
          </a:ln>
        </p:spPr>
      </p:pic>
      <p:sp>
        <p:nvSpPr>
          <p:cNvPr id="6" name="Rectangle 5"/>
          <p:cNvSpPr/>
          <p:nvPr/>
        </p:nvSpPr>
        <p:spPr>
          <a:xfrm>
            <a:off x="6553220" y="2938879"/>
            <a:ext cx="2521560" cy="338554"/>
          </a:xfrm>
          <a:prstGeom prst="rect">
            <a:avLst/>
          </a:prstGeom>
        </p:spPr>
        <p:txBody>
          <a:bodyPr wrap="square">
            <a:spAutoFit/>
          </a:bodyPr>
          <a:lstStyle/>
          <a:p>
            <a:pPr algn="ctr">
              <a:spcAft>
                <a:spcPts val="1200"/>
              </a:spcAft>
            </a:pPr>
            <a:r>
              <a:rPr lang="fr-FR" sz="1600" i="1" dirty="0" smtClean="0">
                <a:solidFill>
                  <a:srgbClr val="0000FF"/>
                </a:solidFill>
                <a:latin typeface="Book Antiqua"/>
                <a:ea typeface="Lucida Grande"/>
                <a:cs typeface="Book Antiqua"/>
              </a:rPr>
              <a:t>Cliché Samuel </a:t>
            </a:r>
            <a:r>
              <a:rPr lang="fr-FR" sz="1600" i="1" dirty="0" err="1">
                <a:solidFill>
                  <a:srgbClr val="0000FF"/>
                </a:solidFill>
                <a:latin typeface="Book Antiqua"/>
                <a:ea typeface="Lucida Grande"/>
                <a:cs typeface="Book Antiqua"/>
              </a:rPr>
              <a:t>G</a:t>
            </a:r>
            <a:r>
              <a:rPr lang="fr-FR" sz="1600" i="1" dirty="0" err="1" smtClean="0">
                <a:solidFill>
                  <a:srgbClr val="0000FF"/>
                </a:solidFill>
                <a:latin typeface="Book Antiqua"/>
                <a:ea typeface="Lucida Grande"/>
                <a:cs typeface="Book Antiqua"/>
              </a:rPr>
              <a:t>alanth</a:t>
            </a:r>
            <a:endParaRPr lang="fr-FR" sz="1600" i="1" dirty="0">
              <a:solidFill>
                <a:srgbClr val="0000FF"/>
              </a:solidFill>
              <a:cs typeface="Britannic Bold"/>
            </a:endParaRPr>
          </a:p>
        </p:txBody>
      </p:sp>
    </p:spTree>
    <p:extLst>
      <p:ext uri="{BB962C8B-B14F-4D97-AF65-F5344CB8AC3E}">
        <p14:creationId xmlns:p14="http://schemas.microsoft.com/office/powerpoint/2010/main" val="143429444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Tombe louise Michel (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955" y="51689"/>
            <a:ext cx="4425153" cy="6748201"/>
          </a:xfrm>
          <a:prstGeom prst="rect">
            <a:avLst/>
          </a:prstGeom>
          <a:ln w="12700" cmpd="sng">
            <a:solidFill>
              <a:srgbClr val="000000"/>
            </a:solidFill>
          </a:ln>
        </p:spPr>
      </p:pic>
      <p:sp>
        <p:nvSpPr>
          <p:cNvPr id="2" name="ZoneTexte 1"/>
          <p:cNvSpPr txBox="1"/>
          <p:nvPr/>
        </p:nvSpPr>
        <p:spPr>
          <a:xfrm>
            <a:off x="5057950" y="1506360"/>
            <a:ext cx="3595945" cy="3288079"/>
          </a:xfrm>
          <a:prstGeom prst="rect">
            <a:avLst/>
          </a:prstGeom>
          <a:noFill/>
        </p:spPr>
        <p:txBody>
          <a:bodyPr wrap="square" rtlCol="0">
            <a:spAutoFit/>
          </a:bodyPr>
          <a:lstStyle/>
          <a:p>
            <a:pPr algn="ctr">
              <a:lnSpc>
                <a:spcPct val="150000"/>
              </a:lnSpc>
            </a:pPr>
            <a:r>
              <a:rPr lang="fr-FR" sz="2800" dirty="0" smtClean="0"/>
              <a:t>La tombe</a:t>
            </a:r>
            <a:br>
              <a:rPr lang="fr-FR" sz="2800" dirty="0" smtClean="0"/>
            </a:br>
            <a:r>
              <a:rPr lang="fr-FR" sz="2800" dirty="0" smtClean="0"/>
              <a:t>de Louise Michel</a:t>
            </a:r>
            <a:br>
              <a:rPr lang="fr-FR" sz="2800" dirty="0" smtClean="0"/>
            </a:br>
            <a:r>
              <a:rPr lang="fr-FR" sz="2800" dirty="0" smtClean="0"/>
              <a:t>au cimetière</a:t>
            </a:r>
            <a:br>
              <a:rPr lang="fr-FR" sz="2800" dirty="0" smtClean="0"/>
            </a:br>
            <a:r>
              <a:rPr lang="fr-FR" sz="2800" dirty="0" smtClean="0"/>
              <a:t>de Levallois-Perret (Hauts-de-Seine) </a:t>
            </a:r>
            <a:endParaRPr lang="fr-FR" sz="2800" dirty="0"/>
          </a:p>
        </p:txBody>
      </p:sp>
    </p:spTree>
    <p:extLst>
      <p:ext uri="{BB962C8B-B14F-4D97-AF65-F5344CB8AC3E}">
        <p14:creationId xmlns:p14="http://schemas.microsoft.com/office/powerpoint/2010/main" val="106309901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Quai du Port Marseill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866" y="33866"/>
            <a:ext cx="9072000" cy="5673493"/>
          </a:xfrm>
          <a:prstGeom prst="rect">
            <a:avLst/>
          </a:prstGeom>
          <a:ln w="12700" cmpd="sng">
            <a:solidFill>
              <a:schemeClr val="tx1"/>
            </a:solidFill>
          </a:ln>
        </p:spPr>
      </p:pic>
      <p:sp>
        <p:nvSpPr>
          <p:cNvPr id="3" name="ZoneTexte 2"/>
          <p:cNvSpPr txBox="1"/>
          <p:nvPr/>
        </p:nvSpPr>
        <p:spPr>
          <a:xfrm>
            <a:off x="290711" y="5780539"/>
            <a:ext cx="8565422" cy="830997"/>
          </a:xfrm>
          <a:prstGeom prst="rect">
            <a:avLst/>
          </a:prstGeom>
          <a:noFill/>
        </p:spPr>
        <p:txBody>
          <a:bodyPr wrap="square" rtlCol="0">
            <a:spAutoFit/>
          </a:bodyPr>
          <a:lstStyle/>
          <a:p>
            <a:pPr indent="177800" algn="just"/>
            <a:r>
              <a:rPr lang="fr-FR" sz="2400" dirty="0" smtClean="0"/>
              <a:t>Katherine écrit à son ami S.S. </a:t>
            </a:r>
            <a:r>
              <a:rPr lang="fr-FR" sz="2400" dirty="0" err="1" smtClean="0"/>
              <a:t>Koteliansky</a:t>
            </a:r>
            <a:r>
              <a:rPr lang="fr-FR" sz="2400" dirty="0" smtClean="0"/>
              <a:t> du Grand Bar de la Samaritaine le 19 novembre 1915.</a:t>
            </a:r>
            <a:endParaRPr lang="fr-FR" sz="2400" dirty="0"/>
          </a:p>
        </p:txBody>
      </p:sp>
    </p:spTree>
    <p:extLst>
      <p:ext uri="{BB962C8B-B14F-4D97-AF65-F5344CB8AC3E}">
        <p14:creationId xmlns:p14="http://schemas.microsoft.com/office/powerpoint/2010/main" val="116264695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Notre Dame de la Garde Plan.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840" y="66456"/>
            <a:ext cx="9000000" cy="5580000"/>
          </a:xfrm>
          <a:prstGeom prst="rect">
            <a:avLst/>
          </a:prstGeom>
          <a:ln w="28575" cmpd="sng">
            <a:solidFill>
              <a:schemeClr val="tx1"/>
            </a:solidFill>
          </a:ln>
        </p:spPr>
      </p:pic>
      <p:sp>
        <p:nvSpPr>
          <p:cNvPr id="5" name="ZoneTexte 4"/>
          <p:cNvSpPr txBox="1"/>
          <p:nvPr/>
        </p:nvSpPr>
        <p:spPr>
          <a:xfrm>
            <a:off x="162445" y="5759612"/>
            <a:ext cx="8838493" cy="830997"/>
          </a:xfrm>
          <a:prstGeom prst="rect">
            <a:avLst/>
          </a:prstGeom>
          <a:noFill/>
        </p:spPr>
        <p:txBody>
          <a:bodyPr wrap="square" rtlCol="0">
            <a:spAutoFit/>
          </a:bodyPr>
          <a:lstStyle/>
          <a:p>
            <a:pPr indent="177800" algn="just"/>
            <a:r>
              <a:rPr lang="fr-FR" sz="2400" dirty="0" smtClean="0"/>
              <a:t>Avant de quitter Marseille, </a:t>
            </a:r>
            <a:r>
              <a:rPr lang="fr-FR" sz="2400" dirty="0"/>
              <a:t>K</a:t>
            </a:r>
            <a:r>
              <a:rPr lang="fr-FR" sz="2400" dirty="0" smtClean="0"/>
              <a:t>atherine et John n’ont a priori pas pris le temps de visiter le sanctuaire de Notre-Dame de la Garde...</a:t>
            </a:r>
            <a:endParaRPr lang="fr-FR" sz="2400" dirty="0"/>
          </a:p>
        </p:txBody>
      </p:sp>
    </p:spTree>
    <p:extLst>
      <p:ext uri="{BB962C8B-B14F-4D97-AF65-F5344CB8AC3E}">
        <p14:creationId xmlns:p14="http://schemas.microsoft.com/office/powerpoint/2010/main" val="89916887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356" y="848799"/>
            <a:ext cx="8528369" cy="4185762"/>
          </a:xfrm>
          <a:prstGeom prst="rect">
            <a:avLst/>
          </a:prstGeom>
        </p:spPr>
        <p:txBody>
          <a:bodyPr wrap="square">
            <a:spAutoFit/>
          </a:bodyPr>
          <a:lstStyle/>
          <a:p>
            <a:pPr algn="ctr">
              <a:spcAft>
                <a:spcPts val="1200"/>
              </a:spcAft>
            </a:pPr>
            <a:r>
              <a:rPr lang="fr-FR" sz="6600" dirty="0" smtClean="0">
                <a:latin typeface="Britannic Bold"/>
                <a:cs typeface="Britannic Bold"/>
              </a:rPr>
              <a:t>De Marseille à Bandol via Cassis</a:t>
            </a:r>
          </a:p>
          <a:p>
            <a:pPr algn="ctr">
              <a:spcAft>
                <a:spcPts val="1200"/>
              </a:spcAft>
            </a:pPr>
            <a:endParaRPr lang="fr-FR" sz="6600" dirty="0" smtClean="0">
              <a:latin typeface="Britannic Bold"/>
              <a:cs typeface="Britannic Bold"/>
            </a:endParaRPr>
          </a:p>
          <a:p>
            <a:pPr algn="ctr">
              <a:spcAft>
                <a:spcPts val="1200"/>
              </a:spcAft>
            </a:pPr>
            <a:r>
              <a:rPr lang="fr-FR" sz="4800" dirty="0" smtClean="0">
                <a:latin typeface="Britannic Bold"/>
                <a:cs typeface="Britannic Bold"/>
              </a:rPr>
              <a:t>Novembre - Décembre 1915</a:t>
            </a:r>
            <a:endParaRPr lang="fr-FR" sz="4800" dirty="0">
              <a:latin typeface="Britannic Bold"/>
              <a:cs typeface="Britannic Bold"/>
            </a:endParaRPr>
          </a:p>
        </p:txBody>
      </p:sp>
    </p:spTree>
    <p:extLst>
      <p:ext uri="{BB962C8B-B14F-4D97-AF65-F5344CB8AC3E}">
        <p14:creationId xmlns:p14="http://schemas.microsoft.com/office/powerpoint/2010/main" val="409205585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36077" y="32138"/>
            <a:ext cx="9068990" cy="6713579"/>
            <a:chOff x="36077" y="32138"/>
            <a:chExt cx="9068990" cy="6713579"/>
          </a:xfrm>
        </p:grpSpPr>
        <p:sp>
          <p:nvSpPr>
            <p:cNvPr id="3" name="ZoneTexte 2"/>
            <p:cNvSpPr txBox="1"/>
            <p:nvPr/>
          </p:nvSpPr>
          <p:spPr>
            <a:xfrm>
              <a:off x="173762" y="5637721"/>
              <a:ext cx="8849328" cy="1107996"/>
            </a:xfrm>
            <a:prstGeom prst="rect">
              <a:avLst/>
            </a:prstGeom>
            <a:noFill/>
            <a:ln>
              <a:noFill/>
            </a:ln>
          </p:spPr>
          <p:txBody>
            <a:bodyPr wrap="square" rtlCol="0">
              <a:spAutoFit/>
            </a:bodyPr>
            <a:lstStyle/>
            <a:p>
              <a:pPr algn="ctr">
                <a:spcAft>
                  <a:spcPts val="1200"/>
                </a:spcAft>
              </a:pPr>
              <a:r>
                <a:rPr lang="fr-FR" sz="6600" dirty="0" smtClean="0">
                  <a:latin typeface="Britannic Bold"/>
                  <a:cs typeface="Britannic Bold"/>
                </a:rPr>
                <a:t>De Marseille à Cassis…</a:t>
              </a:r>
              <a:endParaRPr lang="fr-FR" sz="6600" dirty="0">
                <a:latin typeface="Britannic Bold"/>
                <a:cs typeface="Britannic Bold"/>
              </a:endParaRPr>
            </a:p>
          </p:txBody>
        </p:sp>
        <p:pic>
          <p:nvPicPr>
            <p:cNvPr id="4" name="Image 3" descr="Baiser Marseille.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077" y="32138"/>
              <a:ext cx="9068990" cy="5630549"/>
            </a:xfrm>
            <a:prstGeom prst="rect">
              <a:avLst/>
            </a:prstGeom>
            <a:ln w="12700" cmpd="sng">
              <a:solidFill>
                <a:srgbClr val="000000"/>
              </a:solidFill>
            </a:ln>
          </p:spPr>
        </p:pic>
      </p:grpSp>
    </p:spTree>
    <p:extLst>
      <p:ext uri="{BB962C8B-B14F-4D97-AF65-F5344CB8AC3E}">
        <p14:creationId xmlns:p14="http://schemas.microsoft.com/office/powerpoint/2010/main" val="207335406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1643179" y="5810496"/>
            <a:ext cx="5773270" cy="646331"/>
          </a:xfrm>
          <a:prstGeom prst="rect">
            <a:avLst/>
          </a:prstGeom>
          <a:noFill/>
        </p:spPr>
        <p:txBody>
          <a:bodyPr wrap="square" rtlCol="0">
            <a:spAutoFit/>
          </a:bodyPr>
          <a:lstStyle/>
          <a:p>
            <a:pPr algn="ctr"/>
            <a:r>
              <a:rPr lang="fr-FR" dirty="0" smtClean="0"/>
              <a:t>  Sauf mention particulière, les documents présentés sont issus de la collection personnelle de M. Bosque.</a:t>
            </a:r>
            <a:endParaRPr lang="fr-FR" dirty="0"/>
          </a:p>
        </p:txBody>
      </p:sp>
      <p:grpSp>
        <p:nvGrpSpPr>
          <p:cNvPr id="3" name="Grouper 2"/>
          <p:cNvGrpSpPr/>
          <p:nvPr/>
        </p:nvGrpSpPr>
        <p:grpSpPr>
          <a:xfrm>
            <a:off x="0" y="0"/>
            <a:ext cx="9144000" cy="6858000"/>
            <a:chOff x="0" y="0"/>
            <a:chExt cx="9144000" cy="6858000"/>
          </a:xfrm>
        </p:grpSpPr>
        <p:sp>
          <p:nvSpPr>
            <p:cNvPr id="2" name="Rectangle 1"/>
            <p:cNvSpPr/>
            <p:nvPr/>
          </p:nvSpPr>
          <p:spPr>
            <a:xfrm>
              <a:off x="400341" y="296786"/>
              <a:ext cx="8455482" cy="5016758"/>
            </a:xfrm>
            <a:prstGeom prst="rect">
              <a:avLst/>
            </a:prstGeom>
          </p:spPr>
          <p:txBody>
            <a:bodyPr wrap="square">
              <a:spAutoFit/>
            </a:bodyPr>
            <a:lstStyle/>
            <a:p>
              <a:pPr algn="ctr"/>
              <a:r>
                <a:rPr lang="fr-FR" sz="4000" dirty="0" smtClean="0">
                  <a:latin typeface="Cambria"/>
                  <a:cs typeface="Cambria"/>
                </a:rPr>
                <a:t>Conférence proposée par</a:t>
              </a:r>
              <a:br>
                <a:rPr lang="fr-FR" sz="4000" dirty="0" smtClean="0">
                  <a:latin typeface="Cambria"/>
                  <a:cs typeface="Cambria"/>
                </a:rPr>
              </a:br>
              <a:r>
                <a:rPr lang="fr-FR" sz="4000" dirty="0" smtClean="0">
                  <a:latin typeface="Britannic Bold"/>
                  <a:cs typeface="Britannic Bold"/>
                </a:rPr>
                <a:t>Monsieur Bernard BOSQUE</a:t>
              </a:r>
              <a:r>
                <a:rPr lang="fr-FR" sz="4000" dirty="0" smtClean="0">
                  <a:latin typeface="Cambria"/>
                  <a:cs typeface="Cambria"/>
                </a:rPr>
                <a:t/>
              </a:r>
              <a:br>
                <a:rPr lang="fr-FR" sz="4000" dirty="0" smtClean="0">
                  <a:latin typeface="Cambria"/>
                  <a:cs typeface="Cambria"/>
                </a:rPr>
              </a:br>
              <a:r>
                <a:rPr lang="fr-FR" sz="4000" dirty="0" smtClean="0">
                  <a:latin typeface="Cambria"/>
                  <a:cs typeface="Cambria"/>
                </a:rPr>
                <a:t>avec le soutien</a:t>
              </a:r>
              <a:br>
                <a:rPr lang="fr-FR" sz="4000" dirty="0" smtClean="0">
                  <a:latin typeface="Cambria"/>
                  <a:cs typeface="Cambria"/>
                </a:rPr>
              </a:br>
              <a:r>
                <a:rPr lang="fr-FR" sz="4000" dirty="0" smtClean="0">
                  <a:latin typeface="Cambria"/>
                  <a:cs typeface="Cambria"/>
                </a:rPr>
                <a:t>de</a:t>
              </a:r>
              <a:br>
                <a:rPr lang="fr-FR" sz="4000" dirty="0" smtClean="0">
                  <a:latin typeface="Cambria"/>
                  <a:cs typeface="Cambria"/>
                </a:rPr>
              </a:br>
              <a:r>
                <a:rPr lang="fr-FR" sz="4000" b="1" i="1" dirty="0" smtClean="0">
                  <a:latin typeface="Cambria"/>
                  <a:cs typeface="Cambria"/>
                </a:rPr>
                <a:t>la</a:t>
              </a:r>
              <a:r>
                <a:rPr lang="fr-FR" sz="4000" b="1" dirty="0" smtClean="0">
                  <a:latin typeface="Cambria"/>
                  <a:cs typeface="Cambria"/>
                </a:rPr>
                <a:t> </a:t>
              </a:r>
              <a:r>
                <a:rPr lang="fr-FR" sz="4000" b="1" i="1" dirty="0" smtClean="0">
                  <a:latin typeface="Cambria"/>
                  <a:cs typeface="Cambria"/>
                </a:rPr>
                <a:t>Katherine Mansfield Society</a:t>
              </a:r>
              <a:r>
                <a:rPr lang="fr-FR" sz="4000" i="1" dirty="0" smtClean="0">
                  <a:latin typeface="Cambria"/>
                  <a:cs typeface="Cambria"/>
                </a:rPr>
                <a:t/>
              </a:r>
              <a:br>
                <a:rPr lang="fr-FR" sz="4000" i="1" dirty="0" smtClean="0">
                  <a:latin typeface="Cambria"/>
                  <a:cs typeface="Cambria"/>
                </a:rPr>
              </a:br>
              <a:r>
                <a:rPr lang="fr-FR" sz="4000" dirty="0" smtClean="0">
                  <a:latin typeface="Cambria"/>
                  <a:cs typeface="Cambria"/>
                </a:rPr>
                <a:t>et de</a:t>
              </a:r>
              <a:br>
                <a:rPr lang="fr-FR" sz="4000" dirty="0" smtClean="0">
                  <a:latin typeface="Cambria"/>
                  <a:cs typeface="Cambria"/>
                </a:rPr>
              </a:br>
              <a:r>
                <a:rPr lang="fr-FR" sz="4000" b="1" i="1" dirty="0" smtClean="0">
                  <a:latin typeface="Cambria"/>
                  <a:cs typeface="Cambria"/>
                </a:rPr>
                <a:t>la</a:t>
              </a:r>
              <a:r>
                <a:rPr lang="fr-FR" sz="4000" b="1" dirty="0" smtClean="0">
                  <a:latin typeface="Cambria"/>
                  <a:cs typeface="Cambria"/>
                </a:rPr>
                <a:t> </a:t>
              </a:r>
              <a:r>
                <a:rPr lang="fr-FR" sz="4000" b="1" i="1" dirty="0" smtClean="0">
                  <a:latin typeface="Cambria"/>
                  <a:cs typeface="Cambria"/>
                </a:rPr>
                <a:t>Ville de Bandol</a:t>
              </a:r>
              <a:endParaRPr lang="fr-FR" sz="4000" i="1" dirty="0">
                <a:latin typeface="Cambria"/>
                <a:cs typeface="Cambria"/>
              </a:endParaRPr>
            </a:p>
            <a:p>
              <a:pPr algn="ctr"/>
              <a:endParaRPr lang="fr-FR" sz="4000" dirty="0">
                <a:latin typeface="Cambria"/>
                <a:cs typeface="Cambria"/>
              </a:endParaRPr>
            </a:p>
          </p:txBody>
        </p:sp>
        <p:grpSp>
          <p:nvGrpSpPr>
            <p:cNvPr id="17" name="Grouper 16"/>
            <p:cNvGrpSpPr/>
            <p:nvPr/>
          </p:nvGrpSpPr>
          <p:grpSpPr>
            <a:xfrm>
              <a:off x="0" y="0"/>
              <a:ext cx="9144000" cy="6858000"/>
              <a:chOff x="0" y="0"/>
              <a:chExt cx="9144000" cy="6858000"/>
            </a:xfrm>
          </p:grpSpPr>
          <p:grpSp>
            <p:nvGrpSpPr>
              <p:cNvPr id="15" name="Grouper 14"/>
              <p:cNvGrpSpPr/>
              <p:nvPr/>
            </p:nvGrpSpPr>
            <p:grpSpPr>
              <a:xfrm>
                <a:off x="0" y="0"/>
                <a:ext cx="9144000" cy="6858000"/>
                <a:chOff x="0" y="0"/>
                <a:chExt cx="9144000" cy="6858000"/>
              </a:xfrm>
            </p:grpSpPr>
            <p:sp>
              <p:nvSpPr>
                <p:cNvPr id="4" name="Rectangle 3"/>
                <p:cNvSpPr/>
                <p:nvPr/>
              </p:nvSpPr>
              <p:spPr>
                <a:xfrm>
                  <a:off x="0" y="0"/>
                  <a:ext cx="9144000" cy="6858000"/>
                </a:xfrm>
                <a:prstGeom prst="rect">
                  <a:avLst/>
                </a:prstGeom>
                <a:noFill/>
                <a:ln w="2540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descr="Capture d’écran 2016-06-04 à 16.05.18.pn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7516780" y="5256389"/>
                  <a:ext cx="1501019" cy="1474613"/>
                </a:xfrm>
                <a:prstGeom prst="rect">
                  <a:avLst/>
                </a:prstGeom>
              </p:spPr>
            </p:pic>
            <p:pic>
              <p:nvPicPr>
                <p:cNvPr id="11" name="Image 10" descr="Capture d’écran 2016-06-04 à 16.05.28.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126713" y="5256389"/>
                  <a:ext cx="1571577" cy="1474614"/>
                </a:xfrm>
                <a:prstGeom prst="rect">
                  <a:avLst/>
                </a:prstGeom>
              </p:spPr>
            </p:pic>
          </p:grpSp>
          <p:cxnSp>
            <p:nvCxnSpPr>
              <p:cNvPr id="16" name="Connecteur droit 15"/>
              <p:cNvCxnSpPr/>
              <p:nvPr/>
            </p:nvCxnSpPr>
            <p:spPr>
              <a:xfrm>
                <a:off x="4010314" y="5198038"/>
                <a:ext cx="1159609" cy="0"/>
              </a:xfrm>
              <a:prstGeom prst="line">
                <a:avLst/>
              </a:prstGeom>
              <a:ln w="76200" cmpd="tri">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6552459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56020" y="49719"/>
            <a:ext cx="9072000" cy="6802234"/>
            <a:chOff x="33868" y="42335"/>
            <a:chExt cx="9072000" cy="6802234"/>
          </a:xfrm>
        </p:grpSpPr>
        <p:sp>
          <p:nvSpPr>
            <p:cNvPr id="5" name="ZoneTexte 4"/>
            <p:cNvSpPr txBox="1"/>
            <p:nvPr/>
          </p:nvSpPr>
          <p:spPr>
            <a:xfrm>
              <a:off x="33868" y="5705796"/>
              <a:ext cx="9072000" cy="1138773"/>
            </a:xfrm>
            <a:prstGeom prst="rect">
              <a:avLst/>
            </a:prstGeom>
            <a:noFill/>
          </p:spPr>
          <p:txBody>
            <a:bodyPr wrap="square" rtlCol="0">
              <a:spAutoFit/>
            </a:bodyPr>
            <a:lstStyle/>
            <a:p>
              <a:pPr algn="just"/>
              <a:r>
                <a:rPr lang="fr-FR" sz="2600" dirty="0" smtClean="0"/>
                <a:t>« (</a:t>
              </a:r>
              <a:r>
                <a:rPr lang="fr-FR" sz="2600" dirty="0" err="1">
                  <a:cs typeface="Cambria"/>
                </a:rPr>
                <a:t>w</a:t>
              </a:r>
              <a:r>
                <a:rPr lang="fr-FR" sz="2600" dirty="0" err="1" smtClean="0">
                  <a:cs typeface="Cambria"/>
                </a:rPr>
                <a:t>e</a:t>
              </a:r>
              <a:r>
                <a:rPr lang="fr-FR" sz="2600" dirty="0" smtClean="0"/>
                <a:t>) read </a:t>
              </a:r>
              <a:r>
                <a:rPr lang="fr-FR" sz="2600" dirty="0" err="1" smtClean="0"/>
                <a:t>with</a:t>
              </a:r>
              <a:r>
                <a:rPr lang="fr-FR" sz="2600" dirty="0" smtClean="0"/>
                <a:t> </a:t>
              </a:r>
              <a:r>
                <a:rPr lang="fr-FR" sz="2600" dirty="0" err="1" smtClean="0"/>
                <a:t>great</a:t>
              </a:r>
              <a:r>
                <a:rPr lang="fr-FR" sz="2600" dirty="0" smtClean="0"/>
                <a:t> satisfaction in </a:t>
              </a:r>
              <a:r>
                <a:rPr lang="fr-FR" sz="2600" dirty="0" err="1" smtClean="0"/>
                <a:t>every</a:t>
              </a:r>
              <a:r>
                <a:rPr lang="fr-FR" sz="2600" dirty="0" smtClean="0"/>
                <a:t> single guide book </a:t>
              </a:r>
              <a:r>
                <a:rPr lang="fr-FR" sz="2600" dirty="0" err="1" smtClean="0"/>
                <a:t>that</a:t>
              </a:r>
              <a:r>
                <a:rPr lang="fr-FR" sz="2600" dirty="0" smtClean="0"/>
                <a:t> Cassis </a:t>
              </a:r>
              <a:r>
                <a:rPr lang="fr-FR" sz="2600" dirty="0" err="1" smtClean="0"/>
                <a:t>was</a:t>
              </a:r>
              <a:r>
                <a:rPr lang="fr-FR" sz="2600" dirty="0" smtClean="0"/>
                <a:t> the first station d’hiver sur la Côte d’Azur. »</a:t>
              </a:r>
            </a:p>
            <a:p>
              <a:pPr algn="r"/>
              <a:r>
                <a:rPr lang="fr-FR" sz="1600" i="1" dirty="0" smtClean="0">
                  <a:cs typeface="Cambria"/>
                </a:rPr>
                <a:t> </a:t>
              </a:r>
              <a:r>
                <a:rPr lang="fr-FR" sz="1600" i="1" dirty="0">
                  <a:cs typeface="Cambria"/>
                </a:rPr>
                <a:t>Lettre à Anne Estelle </a:t>
              </a:r>
              <a:r>
                <a:rPr lang="fr-FR" sz="1600" i="1" dirty="0" smtClean="0">
                  <a:cs typeface="Cambria"/>
                </a:rPr>
                <a:t>Drey, </a:t>
              </a:r>
              <a:r>
                <a:rPr lang="fr-FR" sz="1600" i="1" dirty="0">
                  <a:cs typeface="Cambria"/>
                </a:rPr>
                <a:t>8 décembre </a:t>
              </a:r>
              <a:r>
                <a:rPr lang="fr-FR" sz="1600" i="1" dirty="0" smtClean="0">
                  <a:cs typeface="Cambria"/>
                </a:rPr>
                <a:t>1915</a:t>
              </a:r>
              <a:endParaRPr lang="fr-FR" sz="1600" i="1" dirty="0">
                <a:cs typeface="Cambria"/>
              </a:endParaRPr>
            </a:p>
          </p:txBody>
        </p:sp>
        <p:pic>
          <p:nvPicPr>
            <p:cNvPr id="3" name="Image 2" descr="Vue générale Cassi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 y="42335"/>
              <a:ext cx="9036000" cy="5683570"/>
            </a:xfrm>
            <a:prstGeom prst="rect">
              <a:avLst/>
            </a:prstGeom>
            <a:ln w="12700" cmpd="sng">
              <a:solidFill>
                <a:schemeClr val="tx1"/>
              </a:solidFill>
            </a:ln>
          </p:spPr>
        </p:pic>
      </p:grpSp>
    </p:spTree>
    <p:extLst>
      <p:ext uri="{BB962C8B-B14F-4D97-AF65-F5344CB8AC3E}">
        <p14:creationId xmlns:p14="http://schemas.microsoft.com/office/powerpoint/2010/main" val="33521393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958" y="6204114"/>
            <a:ext cx="9036000" cy="646331"/>
          </a:xfrm>
          <a:prstGeom prst="rect">
            <a:avLst/>
          </a:prstGeom>
        </p:spPr>
        <p:txBody>
          <a:bodyPr wrap="square">
            <a:spAutoFit/>
          </a:bodyPr>
          <a:lstStyle/>
          <a:p>
            <a:pPr indent="88900" algn="just"/>
            <a:r>
              <a:rPr lang="fr-FR" sz="2000" dirty="0">
                <a:cs typeface="Cambria"/>
              </a:rPr>
              <a:t>« </a:t>
            </a:r>
            <a:r>
              <a:rPr lang="fr-FR" sz="2000" dirty="0" smtClean="0">
                <a:cs typeface="Cambria"/>
              </a:rPr>
              <a:t>So, </a:t>
            </a:r>
            <a:r>
              <a:rPr lang="fr-FR" sz="2000" dirty="0" err="1" smtClean="0">
                <a:cs typeface="Cambria"/>
              </a:rPr>
              <a:t>we</a:t>
            </a:r>
            <a:r>
              <a:rPr lang="fr-FR" sz="2000" dirty="0" smtClean="0">
                <a:cs typeface="Cambria"/>
              </a:rPr>
              <a:t> </a:t>
            </a:r>
            <a:r>
              <a:rPr lang="fr-FR" sz="2000" dirty="0" err="1" smtClean="0">
                <a:cs typeface="Cambria"/>
              </a:rPr>
              <a:t>decided</a:t>
            </a:r>
            <a:r>
              <a:rPr lang="fr-FR" sz="2000" dirty="0">
                <a:cs typeface="Cambria"/>
              </a:rPr>
              <a:t> </a:t>
            </a:r>
            <a:r>
              <a:rPr lang="fr-FR" sz="2000" dirty="0" smtClean="0">
                <a:cs typeface="Cambria"/>
              </a:rPr>
              <a:t>to go to Cassis-sur-Mer for </a:t>
            </a:r>
            <a:r>
              <a:rPr lang="fr-FR" sz="2000" i="1" dirty="0" err="1" smtClean="0">
                <a:cs typeface="Cambria"/>
              </a:rPr>
              <a:t>at</a:t>
            </a:r>
            <a:r>
              <a:rPr lang="fr-FR" sz="2000" i="1" dirty="0" smtClean="0">
                <a:cs typeface="Cambria"/>
              </a:rPr>
              <a:t> least </a:t>
            </a:r>
            <a:r>
              <a:rPr lang="fr-FR" sz="2000" dirty="0" smtClean="0">
                <a:cs typeface="Cambria"/>
              </a:rPr>
              <a:t>a couple of </a:t>
            </a:r>
            <a:r>
              <a:rPr lang="fr-FR" sz="2000" dirty="0" err="1" smtClean="0">
                <a:cs typeface="Cambria"/>
              </a:rPr>
              <a:t>months</a:t>
            </a:r>
            <a:r>
              <a:rPr lang="fr-FR" sz="2000" dirty="0" smtClean="0">
                <a:cs typeface="Cambria"/>
              </a:rPr>
              <a:t>. </a:t>
            </a:r>
            <a:r>
              <a:rPr lang="fr-FR" sz="2000" dirty="0">
                <a:cs typeface="Cambria"/>
              </a:rPr>
              <a:t>[...</a:t>
            </a:r>
            <a:r>
              <a:rPr lang="fr-FR" sz="2000" dirty="0" smtClean="0">
                <a:cs typeface="Cambria"/>
              </a:rPr>
              <a:t>]</a:t>
            </a:r>
          </a:p>
          <a:p>
            <a:pPr algn="r"/>
            <a:r>
              <a:rPr lang="fr-FR" sz="1600" i="1" dirty="0" smtClean="0">
                <a:cs typeface="Cambria"/>
              </a:rPr>
              <a:t>Lettre </a:t>
            </a:r>
            <a:r>
              <a:rPr lang="fr-FR" sz="1600" i="1" dirty="0">
                <a:cs typeface="Cambria"/>
              </a:rPr>
              <a:t>à Anne Estelle Drey, 8 décembre </a:t>
            </a:r>
            <a:r>
              <a:rPr lang="fr-FR" sz="1600" i="1" dirty="0" smtClean="0">
                <a:cs typeface="Cambria"/>
              </a:rPr>
              <a:t>1915 </a:t>
            </a:r>
            <a:endParaRPr lang="fr-FR" sz="1600" i="1" dirty="0">
              <a:cs typeface="Cambria"/>
            </a:endParaRPr>
          </a:p>
        </p:txBody>
      </p:sp>
      <p:pic>
        <p:nvPicPr>
          <p:cNvPr id="4" name="Image 3" descr="Gare Cassis.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958" y="51687"/>
            <a:ext cx="9036000" cy="5101289"/>
          </a:xfrm>
          <a:prstGeom prst="rect">
            <a:avLst/>
          </a:prstGeom>
          <a:ln w="12700" cmpd="sng">
            <a:solidFill>
              <a:schemeClr val="tx1"/>
            </a:solidFill>
          </a:ln>
        </p:spPr>
      </p:pic>
      <p:sp>
        <p:nvSpPr>
          <p:cNvPr id="6" name="Rectangle 5"/>
          <p:cNvSpPr/>
          <p:nvPr/>
        </p:nvSpPr>
        <p:spPr>
          <a:xfrm>
            <a:off x="48958" y="5138208"/>
            <a:ext cx="9036000" cy="1015663"/>
          </a:xfrm>
          <a:prstGeom prst="rect">
            <a:avLst/>
          </a:prstGeom>
        </p:spPr>
        <p:txBody>
          <a:bodyPr wrap="square">
            <a:spAutoFit/>
          </a:bodyPr>
          <a:lstStyle/>
          <a:p>
            <a:pPr indent="88900" algn="just"/>
            <a:r>
              <a:rPr lang="fr-FR" sz="2000" dirty="0"/>
              <a:t>« On nous avait parlé de Cassis comme d’un endroit admirable et, pour être exact, admirable en été. Nous y passâmes une journée et il nous parut si charmant que nous retînmes des chambres à l’hôtel. </a:t>
            </a:r>
            <a:r>
              <a:rPr lang="fr-FR" dirty="0" smtClean="0"/>
              <a:t>				</a:t>
            </a:r>
            <a:r>
              <a:rPr lang="fr-FR" dirty="0"/>
              <a:t>	</a:t>
            </a:r>
            <a:r>
              <a:rPr lang="fr-FR" dirty="0" smtClean="0"/>
              <a:t> 	    </a:t>
            </a:r>
            <a:r>
              <a:rPr lang="fr-FR" sz="1600" i="1" dirty="0" smtClean="0"/>
              <a:t>JMM</a:t>
            </a:r>
            <a:r>
              <a:rPr lang="fr-FR" sz="1600" i="1" dirty="0"/>
              <a:t>, KM et moi, pages 219-</a:t>
            </a:r>
            <a:r>
              <a:rPr lang="fr-FR" sz="1600" i="1" dirty="0" smtClean="0"/>
              <a:t>220</a:t>
            </a:r>
            <a:endParaRPr lang="fr-FR" sz="1600" i="1" dirty="0"/>
          </a:p>
        </p:txBody>
      </p:sp>
    </p:spTree>
    <p:extLst>
      <p:ext uri="{BB962C8B-B14F-4D97-AF65-F5344CB8AC3E}">
        <p14:creationId xmlns:p14="http://schemas.microsoft.com/office/powerpoint/2010/main" val="141106805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9" y="6089734"/>
            <a:ext cx="9035212" cy="984885"/>
          </a:xfrm>
          <a:prstGeom prst="rect">
            <a:avLst/>
          </a:prstGeom>
        </p:spPr>
        <p:txBody>
          <a:bodyPr wrap="square">
            <a:spAutoFit/>
          </a:bodyPr>
          <a:lstStyle/>
          <a:p>
            <a:pPr indent="88900" algn="just"/>
            <a:r>
              <a:rPr lang="fr-FR" sz="2000" dirty="0" smtClean="0">
                <a:cs typeface="Cambria"/>
              </a:rPr>
              <a:t>« The </a:t>
            </a:r>
            <a:r>
              <a:rPr lang="fr-FR" sz="2000" dirty="0" err="1">
                <a:cs typeface="Cambria"/>
              </a:rPr>
              <a:t>day</a:t>
            </a:r>
            <a:r>
              <a:rPr lang="fr-FR" sz="2000" dirty="0">
                <a:cs typeface="Cambria"/>
              </a:rPr>
              <a:t> </a:t>
            </a:r>
            <a:r>
              <a:rPr lang="fr-FR" sz="2000" dirty="0" err="1">
                <a:cs typeface="Cambria"/>
              </a:rPr>
              <a:t>we</a:t>
            </a:r>
            <a:r>
              <a:rPr lang="fr-FR" sz="2000" dirty="0">
                <a:cs typeface="Cambria"/>
              </a:rPr>
              <a:t> </a:t>
            </a:r>
            <a:r>
              <a:rPr lang="fr-FR" sz="2000" dirty="0" err="1">
                <a:cs typeface="Cambria"/>
              </a:rPr>
              <a:t>arrived</a:t>
            </a:r>
            <a:r>
              <a:rPr lang="fr-FR" sz="2000" dirty="0">
                <a:cs typeface="Cambria"/>
              </a:rPr>
              <a:t> the mistral </a:t>
            </a:r>
            <a:r>
              <a:rPr lang="fr-FR" sz="2000" dirty="0" err="1">
                <a:cs typeface="Cambria"/>
              </a:rPr>
              <a:t>was</a:t>
            </a:r>
            <a:r>
              <a:rPr lang="fr-FR" sz="2000" dirty="0">
                <a:cs typeface="Cambria"/>
              </a:rPr>
              <a:t> </a:t>
            </a:r>
            <a:r>
              <a:rPr lang="fr-FR" sz="2000" dirty="0" err="1">
                <a:cs typeface="Cambria"/>
              </a:rPr>
              <a:t>blowing</a:t>
            </a:r>
            <a:r>
              <a:rPr lang="fr-FR" sz="2000" dirty="0">
                <a:cs typeface="Cambria"/>
              </a:rPr>
              <a:t>. I put </a:t>
            </a:r>
            <a:r>
              <a:rPr lang="fr-FR" sz="2000" dirty="0" err="1">
                <a:cs typeface="Cambria"/>
              </a:rPr>
              <a:t>my</a:t>
            </a:r>
            <a:r>
              <a:rPr lang="fr-FR" sz="2000" dirty="0">
                <a:cs typeface="Cambria"/>
              </a:rPr>
              <a:t> </a:t>
            </a:r>
            <a:r>
              <a:rPr lang="fr-FR" sz="2000" dirty="0" err="1">
                <a:cs typeface="Cambria"/>
              </a:rPr>
              <a:t>head</a:t>
            </a:r>
            <a:r>
              <a:rPr lang="fr-FR" sz="2000" dirty="0">
                <a:cs typeface="Cambria"/>
              </a:rPr>
              <a:t> out of the train </a:t>
            </a:r>
            <a:r>
              <a:rPr lang="fr-FR" sz="2000" dirty="0" err="1">
                <a:cs typeface="Cambria"/>
              </a:rPr>
              <a:t>window</a:t>
            </a:r>
            <a:r>
              <a:rPr lang="fr-FR" sz="2000" dirty="0">
                <a:cs typeface="Cambria"/>
              </a:rPr>
              <a:t> &amp; </a:t>
            </a:r>
            <a:r>
              <a:rPr lang="fr-FR" sz="2000" dirty="0" err="1">
                <a:cs typeface="Cambria"/>
              </a:rPr>
              <a:t>it</a:t>
            </a:r>
            <a:r>
              <a:rPr lang="fr-FR" sz="2000" dirty="0">
                <a:cs typeface="Cambria"/>
              </a:rPr>
              <a:t> </a:t>
            </a:r>
            <a:r>
              <a:rPr lang="fr-FR" sz="2000" dirty="0" err="1">
                <a:cs typeface="Cambria"/>
              </a:rPr>
              <a:t>blew</a:t>
            </a:r>
            <a:r>
              <a:rPr lang="fr-FR" sz="2000" dirty="0">
                <a:cs typeface="Cambria"/>
              </a:rPr>
              <a:t> the </a:t>
            </a:r>
            <a:r>
              <a:rPr lang="fr-FR" sz="2000" dirty="0" err="1">
                <a:cs typeface="Cambria"/>
              </a:rPr>
              <a:t>trimming</a:t>
            </a:r>
            <a:r>
              <a:rPr lang="fr-FR" sz="2000" dirty="0">
                <a:cs typeface="Cambria"/>
              </a:rPr>
              <a:t> off </a:t>
            </a:r>
            <a:r>
              <a:rPr lang="fr-FR" sz="2000" dirty="0" err="1">
                <a:cs typeface="Cambria"/>
              </a:rPr>
              <a:t>my</a:t>
            </a:r>
            <a:r>
              <a:rPr lang="fr-FR" sz="2000" dirty="0">
                <a:cs typeface="Cambria"/>
              </a:rPr>
              <a:t> </a:t>
            </a:r>
            <a:r>
              <a:rPr lang="fr-FR" sz="2000" dirty="0" err="1">
                <a:cs typeface="Cambria"/>
              </a:rPr>
              <a:t>hat</a:t>
            </a:r>
            <a:r>
              <a:rPr lang="fr-FR" sz="2000" dirty="0" smtClean="0">
                <a:cs typeface="Cambria"/>
              </a:rPr>
              <a:t>. [</a:t>
            </a:r>
            <a:r>
              <a:rPr lang="fr-FR" sz="2000" dirty="0">
                <a:cs typeface="Cambria"/>
              </a:rPr>
              <a:t>...</a:t>
            </a:r>
            <a:r>
              <a:rPr lang="fr-FR" sz="2000" dirty="0" smtClean="0">
                <a:cs typeface="Cambria"/>
              </a:rPr>
              <a:t>] »  		   </a:t>
            </a:r>
            <a:r>
              <a:rPr lang="fr-FR" sz="1600" i="1" dirty="0" smtClean="0">
                <a:cs typeface="Cambria"/>
              </a:rPr>
              <a:t>Lettre </a:t>
            </a:r>
            <a:r>
              <a:rPr lang="fr-FR" sz="1600" i="1" dirty="0">
                <a:cs typeface="Cambria"/>
              </a:rPr>
              <a:t>à Anne Estelle Drey, 8 décembre 1915</a:t>
            </a:r>
          </a:p>
          <a:p>
            <a:endParaRPr lang="fr-FR" dirty="0"/>
          </a:p>
        </p:txBody>
      </p:sp>
      <p:sp>
        <p:nvSpPr>
          <p:cNvPr id="4" name="Rectangle 3"/>
          <p:cNvSpPr/>
          <p:nvPr/>
        </p:nvSpPr>
        <p:spPr>
          <a:xfrm>
            <a:off x="51688" y="4730104"/>
            <a:ext cx="9036000" cy="1323439"/>
          </a:xfrm>
          <a:prstGeom prst="rect">
            <a:avLst/>
          </a:prstGeom>
        </p:spPr>
        <p:txBody>
          <a:bodyPr wrap="square">
            <a:spAutoFit/>
          </a:bodyPr>
          <a:lstStyle/>
          <a:p>
            <a:pPr indent="88900" algn="just"/>
            <a:r>
              <a:rPr lang="fr-FR" sz="2000" dirty="0" smtClean="0"/>
              <a:t>« Mais </a:t>
            </a:r>
            <a:r>
              <a:rPr lang="fr-FR" sz="2000" dirty="0"/>
              <a:t>le jour de notre arrivée, le quai de la gare disparaissait sous un nuage de poussière. Le mistral faisait rage. L’omnibus vacillait dans un tintamarre affreux, et nous grelottions à la pensée que nous avions retenu une chambre avec quatre fenêtres et presque pas de </a:t>
            </a:r>
            <a:r>
              <a:rPr lang="fr-FR" sz="2000" dirty="0" smtClean="0"/>
              <a:t>murs. »						    </a:t>
            </a:r>
            <a:r>
              <a:rPr lang="fr-FR" sz="1600" i="1" dirty="0" smtClean="0"/>
              <a:t>JMM</a:t>
            </a:r>
            <a:r>
              <a:rPr lang="fr-FR" sz="1600" i="1" dirty="0"/>
              <a:t>, KM et moi, pages 219-</a:t>
            </a:r>
            <a:r>
              <a:rPr lang="fr-FR" sz="1600" i="1" dirty="0" smtClean="0"/>
              <a:t>220</a:t>
            </a:r>
            <a:endParaRPr lang="fr-FR" sz="1600" i="1" dirty="0"/>
          </a:p>
        </p:txBody>
      </p:sp>
      <p:pic>
        <p:nvPicPr>
          <p:cNvPr id="5" name="Image 4" descr="Cassis Avenue de la Gar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51688"/>
            <a:ext cx="9036000" cy="4728395"/>
          </a:xfrm>
          <a:prstGeom prst="rect">
            <a:avLst/>
          </a:prstGeom>
          <a:ln w="12700" cmpd="sng">
            <a:solidFill>
              <a:srgbClr val="000000"/>
            </a:solidFill>
          </a:ln>
        </p:spPr>
      </p:pic>
    </p:spTree>
    <p:extLst>
      <p:ext uri="{BB962C8B-B14F-4D97-AF65-F5344CB8AC3E}">
        <p14:creationId xmlns:p14="http://schemas.microsoft.com/office/powerpoint/2010/main" val="85794429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36705" y="36706"/>
            <a:ext cx="9072000" cy="6807195"/>
            <a:chOff x="36705" y="36706"/>
            <a:chExt cx="9072000" cy="6807195"/>
          </a:xfrm>
        </p:grpSpPr>
        <p:sp>
          <p:nvSpPr>
            <p:cNvPr id="3" name="Rectangle 2"/>
            <p:cNvSpPr/>
            <p:nvPr/>
          </p:nvSpPr>
          <p:spPr>
            <a:xfrm>
              <a:off x="36706" y="5851322"/>
              <a:ext cx="9071999" cy="992579"/>
            </a:xfrm>
            <a:prstGeom prst="rect">
              <a:avLst/>
            </a:prstGeom>
          </p:spPr>
          <p:txBody>
            <a:bodyPr wrap="square">
              <a:spAutoFit/>
            </a:bodyPr>
            <a:lstStyle/>
            <a:p>
              <a:pPr algn="just"/>
              <a:r>
                <a:rPr lang="fr-FR" sz="2000" dirty="0">
                  <a:cs typeface="Cambria"/>
                </a:rPr>
                <a:t>« </a:t>
              </a:r>
              <a:r>
                <a:rPr lang="fr-FR" sz="2000" dirty="0" err="1" smtClean="0">
                  <a:cs typeface="Cambria"/>
                </a:rPr>
                <a:t>We</a:t>
              </a:r>
              <a:r>
                <a:rPr lang="fr-FR" sz="2000" dirty="0" smtClean="0">
                  <a:cs typeface="Cambria"/>
                </a:rPr>
                <a:t> </a:t>
              </a:r>
              <a:r>
                <a:rPr lang="fr-FR" sz="2000" dirty="0" err="1" smtClean="0">
                  <a:cs typeface="Cambria"/>
                </a:rPr>
                <a:t>found</a:t>
              </a:r>
              <a:r>
                <a:rPr lang="fr-FR" sz="2000" dirty="0" smtClean="0">
                  <a:cs typeface="Cambria"/>
                </a:rPr>
                <a:t> </a:t>
              </a:r>
              <a:r>
                <a:rPr lang="fr-FR" sz="2000" dirty="0" err="1" smtClean="0">
                  <a:cs typeface="Cambria"/>
                </a:rPr>
                <a:t>there</a:t>
              </a:r>
              <a:r>
                <a:rPr lang="fr-FR" sz="2000" dirty="0" smtClean="0">
                  <a:cs typeface="Cambria"/>
                </a:rPr>
                <a:t> a </a:t>
              </a:r>
              <a:r>
                <a:rPr lang="fr-FR" sz="2000" dirty="0" err="1" smtClean="0">
                  <a:cs typeface="Cambria"/>
                </a:rPr>
                <a:t>very</a:t>
              </a:r>
              <a:r>
                <a:rPr lang="fr-FR" sz="2000" dirty="0" smtClean="0">
                  <a:cs typeface="Cambria"/>
                </a:rPr>
                <a:t> </a:t>
              </a:r>
              <a:r>
                <a:rPr lang="fr-FR" sz="2000" dirty="0" err="1" smtClean="0">
                  <a:cs typeface="Cambria"/>
                </a:rPr>
                <a:t>comfortable</a:t>
              </a:r>
              <a:r>
                <a:rPr lang="fr-FR" sz="2000" dirty="0" smtClean="0">
                  <a:cs typeface="Cambria"/>
                </a:rPr>
                <a:t> </a:t>
              </a:r>
              <a:r>
                <a:rPr lang="fr-FR" sz="2000" dirty="0" err="1" smtClean="0">
                  <a:cs typeface="Cambria"/>
                </a:rPr>
                <a:t>looking</a:t>
              </a:r>
              <a:r>
                <a:rPr lang="fr-FR" sz="2000" dirty="0" smtClean="0">
                  <a:cs typeface="Cambria"/>
                </a:rPr>
                <a:t> </a:t>
              </a:r>
              <a:r>
                <a:rPr lang="fr-FR" sz="2000" dirty="0" err="1" smtClean="0">
                  <a:cs typeface="Cambria"/>
                </a:rPr>
                <a:t>hotel</a:t>
              </a:r>
              <a:r>
                <a:rPr lang="fr-FR" sz="2000" dirty="0" smtClean="0">
                  <a:cs typeface="Cambria"/>
                </a:rPr>
                <a:t> </a:t>
              </a:r>
              <a:r>
                <a:rPr lang="fr-FR" sz="2000" dirty="0" err="1" smtClean="0">
                  <a:cs typeface="Cambria"/>
                </a:rPr>
                <a:t>kept</a:t>
              </a:r>
              <a:r>
                <a:rPr lang="fr-FR" sz="2000" dirty="0" smtClean="0">
                  <a:cs typeface="Cambria"/>
                </a:rPr>
                <a:t> by a fat </a:t>
              </a:r>
              <a:r>
                <a:rPr lang="fr-FR" sz="2000" dirty="0" err="1" smtClean="0">
                  <a:cs typeface="Cambria"/>
                </a:rPr>
                <a:t>woman</a:t>
              </a:r>
              <a:r>
                <a:rPr lang="fr-FR" sz="2000" dirty="0" smtClean="0">
                  <a:cs typeface="Cambria"/>
                </a:rPr>
                <a:t> </a:t>
              </a:r>
              <a:r>
                <a:rPr lang="fr-FR" sz="2000" dirty="0" err="1" smtClean="0">
                  <a:cs typeface="Cambria"/>
                </a:rPr>
                <a:t>called</a:t>
              </a:r>
              <a:r>
                <a:rPr lang="fr-FR" sz="2000" dirty="0" smtClean="0">
                  <a:cs typeface="Cambria"/>
                </a:rPr>
                <a:t> </a:t>
              </a:r>
              <a:r>
                <a:rPr lang="fr-FR" sz="2000" dirty="0" smtClean="0"/>
                <a:t>“</a:t>
              </a:r>
              <a:r>
                <a:rPr lang="fr-FR" sz="2000" dirty="0" smtClean="0">
                  <a:cs typeface="Cambria"/>
                </a:rPr>
                <a:t>Tante</a:t>
              </a:r>
              <a:r>
                <a:rPr lang="fr-FR" sz="2000" dirty="0" smtClean="0"/>
                <a:t>” </a:t>
              </a:r>
              <a:r>
                <a:rPr lang="fr-FR" sz="2000" dirty="0" smtClean="0">
                  <a:cs typeface="Cambria"/>
                </a:rPr>
                <a:t>&amp; </a:t>
              </a:r>
              <a:r>
                <a:rPr lang="fr-FR" sz="2000" dirty="0" err="1" smtClean="0">
                  <a:cs typeface="Cambria"/>
                </a:rPr>
                <a:t>two</a:t>
              </a:r>
              <a:r>
                <a:rPr lang="fr-FR" sz="2000" dirty="0" smtClean="0">
                  <a:cs typeface="Cambria"/>
                </a:rPr>
                <a:t> </a:t>
              </a:r>
              <a:r>
                <a:rPr lang="fr-FR" sz="2000" dirty="0" err="1" smtClean="0">
                  <a:cs typeface="Cambria"/>
                </a:rPr>
                <a:t>nieces</a:t>
              </a:r>
              <a:r>
                <a:rPr lang="fr-FR" sz="2000" dirty="0" smtClean="0">
                  <a:cs typeface="Cambria"/>
                </a:rPr>
                <a:t>. </a:t>
              </a:r>
              <a:r>
                <a:rPr lang="fr-FR" sz="2000" dirty="0" err="1" smtClean="0">
                  <a:cs typeface="Cambria"/>
                </a:rPr>
                <a:t>We</a:t>
              </a:r>
              <a:r>
                <a:rPr lang="fr-FR" sz="2000" dirty="0" smtClean="0">
                  <a:cs typeface="Cambria"/>
                </a:rPr>
                <a:t> </a:t>
              </a:r>
              <a:r>
                <a:rPr lang="fr-FR" sz="2000" dirty="0" err="1" smtClean="0">
                  <a:cs typeface="Cambria"/>
                </a:rPr>
                <a:t>had</a:t>
              </a:r>
              <a:r>
                <a:rPr lang="fr-FR" sz="2000" dirty="0" smtClean="0">
                  <a:cs typeface="Cambria"/>
                </a:rPr>
                <a:t> a </a:t>
              </a:r>
              <a:r>
                <a:rPr lang="fr-FR" sz="2000" dirty="0" err="1" smtClean="0">
                  <a:cs typeface="Cambria"/>
                </a:rPr>
                <a:t>huge</a:t>
              </a:r>
              <a:r>
                <a:rPr lang="fr-FR" sz="2000" dirty="0" smtClean="0">
                  <a:cs typeface="Cambria"/>
                </a:rPr>
                <a:t> room </a:t>
              </a:r>
              <a:r>
                <a:rPr lang="fr-FR" sz="2000" dirty="0" err="1" smtClean="0">
                  <a:cs typeface="Cambria"/>
                </a:rPr>
                <a:t>with</a:t>
              </a:r>
              <a:r>
                <a:rPr lang="fr-FR" sz="2000" dirty="0" smtClean="0">
                  <a:cs typeface="Cambria"/>
                </a:rPr>
                <a:t> four </a:t>
              </a:r>
              <a:r>
                <a:rPr lang="fr-FR" sz="2000" dirty="0" err="1" smtClean="0">
                  <a:cs typeface="Cambria"/>
                </a:rPr>
                <a:t>windows</a:t>
              </a:r>
              <a:r>
                <a:rPr lang="fr-FR" sz="2000" dirty="0" smtClean="0">
                  <a:cs typeface="Cambria"/>
                </a:rPr>
                <a:t> to </a:t>
              </a:r>
              <a:r>
                <a:rPr lang="fr-FR" sz="2000" dirty="0" err="1" smtClean="0">
                  <a:cs typeface="Cambria"/>
                </a:rPr>
                <a:t>get</a:t>
              </a:r>
              <a:r>
                <a:rPr lang="fr-FR" sz="2000" dirty="0" smtClean="0">
                  <a:cs typeface="Cambria"/>
                </a:rPr>
                <a:t> the </a:t>
              </a:r>
              <a:r>
                <a:rPr lang="fr-FR" sz="2000" dirty="0" err="1" smtClean="0">
                  <a:cs typeface="Cambria"/>
                </a:rPr>
                <a:t>lovely</a:t>
              </a:r>
              <a:r>
                <a:rPr lang="fr-FR" sz="2000" dirty="0" smtClean="0">
                  <a:cs typeface="Cambria"/>
                </a:rPr>
                <a:t> </a:t>
              </a:r>
              <a:r>
                <a:rPr lang="fr-FR" sz="2000" dirty="0" err="1" smtClean="0">
                  <a:cs typeface="Cambria"/>
                </a:rPr>
                <a:t>sun</a:t>
              </a:r>
              <a:r>
                <a:rPr lang="fr-FR" sz="2000" dirty="0" smtClean="0">
                  <a:cs typeface="Cambria"/>
                </a:rPr>
                <a:t>. »</a:t>
              </a:r>
            </a:p>
            <a:p>
              <a:pPr algn="r">
                <a:spcBef>
                  <a:spcPts val="300"/>
                </a:spcBef>
              </a:pPr>
              <a:r>
                <a:rPr lang="fr-FR" sz="1600" i="1" dirty="0" smtClean="0">
                  <a:cs typeface="Cambria"/>
                </a:rPr>
                <a:t>Lettre </a:t>
              </a:r>
              <a:r>
                <a:rPr lang="fr-FR" sz="1600" i="1" dirty="0">
                  <a:cs typeface="Cambria"/>
                </a:rPr>
                <a:t>à </a:t>
              </a:r>
              <a:r>
                <a:rPr lang="fr-FR" sz="1600" i="1" dirty="0" smtClean="0">
                  <a:cs typeface="Cambria"/>
                </a:rPr>
                <a:t>Anne</a:t>
              </a:r>
              <a:r>
                <a:rPr lang="fr-FR" sz="1600" i="1" dirty="0">
                  <a:cs typeface="Cambria"/>
                </a:rPr>
                <a:t> </a:t>
              </a:r>
              <a:r>
                <a:rPr lang="fr-FR" sz="1600" i="1" dirty="0" smtClean="0">
                  <a:cs typeface="Cambria"/>
                </a:rPr>
                <a:t>Estelle Drey, 8 décembre 1915</a:t>
              </a:r>
              <a:endParaRPr lang="fr-FR" sz="1600" i="1" dirty="0">
                <a:cs typeface="Cambria"/>
              </a:endParaRPr>
            </a:p>
          </p:txBody>
        </p:sp>
        <p:pic>
          <p:nvPicPr>
            <p:cNvPr id="4" name="Image 3" descr="Hotel Feraud 2 1.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05" y="36706"/>
              <a:ext cx="9072000" cy="5871285"/>
            </a:xfrm>
            <a:prstGeom prst="rect">
              <a:avLst/>
            </a:prstGeom>
            <a:ln w="12700" cmpd="sng">
              <a:solidFill>
                <a:schemeClr val="tx1"/>
              </a:solidFill>
            </a:ln>
          </p:spPr>
        </p:pic>
      </p:grpSp>
      <p:sp>
        <p:nvSpPr>
          <p:cNvPr id="2" name="ZoneTexte 1"/>
          <p:cNvSpPr txBox="1"/>
          <p:nvPr/>
        </p:nvSpPr>
        <p:spPr>
          <a:xfrm>
            <a:off x="155061" y="-66454"/>
            <a:ext cx="8373308" cy="769441"/>
          </a:xfrm>
          <a:prstGeom prst="rect">
            <a:avLst/>
          </a:prstGeom>
          <a:noFill/>
        </p:spPr>
        <p:txBody>
          <a:bodyPr wrap="square" rtlCol="0">
            <a:spAutoFit/>
          </a:bodyPr>
          <a:lstStyle/>
          <a:p>
            <a:r>
              <a:rPr lang="fr-FR" sz="4400" dirty="0" smtClean="0">
                <a:latin typeface="Britannic Bold"/>
                <a:cs typeface="Britannic Bold"/>
              </a:rPr>
              <a:t>Court séjour 						à Cassis</a:t>
            </a:r>
            <a:endParaRPr lang="fr-FR" sz="4400" dirty="0">
              <a:latin typeface="Britannic Bold"/>
              <a:cs typeface="Britannic Bold"/>
            </a:endParaRPr>
          </a:p>
        </p:txBody>
      </p:sp>
    </p:spTree>
    <p:extLst>
      <p:ext uri="{BB962C8B-B14F-4D97-AF65-F5344CB8AC3E}">
        <p14:creationId xmlns:p14="http://schemas.microsoft.com/office/powerpoint/2010/main" val="352894262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0" y="30240"/>
            <a:ext cx="9154600" cy="6878704"/>
            <a:chOff x="0" y="30240"/>
            <a:chExt cx="9154600" cy="6878704"/>
          </a:xfrm>
        </p:grpSpPr>
        <p:sp>
          <p:nvSpPr>
            <p:cNvPr id="5" name="Rectangle 4"/>
            <p:cNvSpPr/>
            <p:nvPr/>
          </p:nvSpPr>
          <p:spPr>
            <a:xfrm>
              <a:off x="0" y="5693227"/>
              <a:ext cx="7476067" cy="1215717"/>
            </a:xfrm>
            <a:prstGeom prst="rect">
              <a:avLst/>
            </a:prstGeom>
          </p:spPr>
          <p:txBody>
            <a:bodyPr wrap="square">
              <a:spAutoFit/>
            </a:bodyPr>
            <a:lstStyle/>
            <a:p>
              <a:pPr algn="just"/>
              <a:r>
                <a:rPr lang="fr-FR" sz="1900" dirty="0">
                  <a:cs typeface="Cambria"/>
                </a:rPr>
                <a:t>« </a:t>
              </a:r>
              <a:r>
                <a:rPr lang="fr-FR" sz="1900" dirty="0" err="1" smtClean="0">
                  <a:cs typeface="Cambria"/>
                </a:rPr>
                <a:t>My</a:t>
              </a:r>
              <a:r>
                <a:rPr lang="fr-FR" sz="1900" dirty="0" smtClean="0">
                  <a:cs typeface="Cambria"/>
                </a:rPr>
                <a:t> room </a:t>
              </a:r>
              <a:r>
                <a:rPr lang="fr-FR" sz="1900" dirty="0" err="1" smtClean="0">
                  <a:cs typeface="Cambria"/>
                </a:rPr>
                <a:t>is</a:t>
              </a:r>
              <a:r>
                <a:rPr lang="fr-FR" sz="1900" dirty="0" smtClean="0">
                  <a:cs typeface="Cambria"/>
                </a:rPr>
                <a:t> </a:t>
              </a:r>
              <a:r>
                <a:rPr lang="fr-FR" sz="1900" dirty="0" err="1" smtClean="0">
                  <a:cs typeface="Cambria"/>
                </a:rPr>
                <a:t>nice</a:t>
              </a:r>
              <a:r>
                <a:rPr lang="fr-FR" sz="1900" dirty="0" smtClean="0">
                  <a:cs typeface="Cambria"/>
                </a:rPr>
                <a:t>, </a:t>
              </a:r>
              <a:r>
                <a:rPr lang="fr-FR" sz="1900" dirty="0" err="1" smtClean="0">
                  <a:cs typeface="Cambria"/>
                </a:rPr>
                <a:t>darling</a:t>
              </a:r>
              <a:r>
                <a:rPr lang="fr-FR" sz="1900" dirty="0" smtClean="0">
                  <a:cs typeface="Cambria"/>
                </a:rPr>
                <a:t>. The </a:t>
              </a:r>
              <a:r>
                <a:rPr lang="fr-FR" sz="1900" dirty="0" err="1" smtClean="0">
                  <a:cs typeface="Cambria"/>
                </a:rPr>
                <a:t>walls</a:t>
              </a:r>
              <a:r>
                <a:rPr lang="fr-FR" sz="1900" dirty="0" smtClean="0">
                  <a:cs typeface="Cambria"/>
                </a:rPr>
                <a:t> are </a:t>
              </a:r>
              <a:r>
                <a:rPr lang="fr-FR" sz="1900" dirty="0" err="1" smtClean="0">
                  <a:cs typeface="Cambria"/>
                </a:rPr>
                <a:t>blue</a:t>
              </a:r>
              <a:r>
                <a:rPr lang="fr-FR" sz="1900" dirty="0" smtClean="0">
                  <a:cs typeface="Cambria"/>
                </a:rPr>
                <a:t>, </a:t>
              </a:r>
              <a:r>
                <a:rPr lang="fr-FR" sz="1900" dirty="0" err="1" smtClean="0">
                  <a:cs typeface="Cambria"/>
                </a:rPr>
                <a:t>with</a:t>
              </a:r>
              <a:r>
                <a:rPr lang="fr-FR" sz="1900" dirty="0" smtClean="0">
                  <a:cs typeface="Cambria"/>
                </a:rPr>
                <a:t> </a:t>
              </a:r>
              <a:r>
                <a:rPr lang="fr-FR" sz="1900" dirty="0" err="1" smtClean="0">
                  <a:cs typeface="Cambria"/>
                </a:rPr>
                <a:t>small</a:t>
              </a:r>
              <a:r>
                <a:rPr lang="fr-FR" sz="1900" dirty="0" smtClean="0">
                  <a:cs typeface="Cambria"/>
                </a:rPr>
                <a:t> </a:t>
              </a:r>
              <a:r>
                <a:rPr lang="fr-FR" sz="1900" dirty="0" err="1" smtClean="0">
                  <a:cs typeface="Cambria"/>
                </a:rPr>
                <a:t>flowers</a:t>
              </a:r>
              <a:r>
                <a:rPr lang="fr-FR" sz="1900" dirty="0" smtClean="0">
                  <a:cs typeface="Cambria"/>
                </a:rPr>
                <a:t> standing </a:t>
              </a:r>
              <a:r>
                <a:rPr lang="fr-FR" sz="1900" dirty="0" err="1" smtClean="0">
                  <a:cs typeface="Cambria"/>
                </a:rPr>
                <a:t>at</a:t>
              </a:r>
              <a:r>
                <a:rPr lang="fr-FR" sz="1900" dirty="0" smtClean="0">
                  <a:cs typeface="Cambria"/>
                </a:rPr>
                <a:t> </a:t>
              </a:r>
              <a:r>
                <a:rPr lang="fr-FR" sz="1900" dirty="0" err="1" smtClean="0">
                  <a:cs typeface="Cambria"/>
                </a:rPr>
                <a:t>their</a:t>
              </a:r>
              <a:r>
                <a:rPr lang="fr-FR" sz="1900" dirty="0" smtClean="0">
                  <a:cs typeface="Cambria"/>
                </a:rPr>
                <a:t> </a:t>
              </a:r>
              <a:r>
                <a:rPr lang="fr-FR" sz="1900" dirty="0" err="1" smtClean="0">
                  <a:cs typeface="Cambria"/>
                </a:rPr>
                <a:t>feet</a:t>
              </a:r>
              <a:r>
                <a:rPr lang="fr-FR" sz="1900" dirty="0" smtClean="0">
                  <a:cs typeface="Cambria"/>
                </a:rPr>
                <a:t> </a:t>
              </a:r>
              <a:r>
                <a:rPr lang="fr-FR" sz="1900" dirty="0" err="1" smtClean="0">
                  <a:cs typeface="Cambria"/>
                </a:rPr>
                <a:t>at</a:t>
              </a:r>
              <a:r>
                <a:rPr lang="fr-FR" sz="1900" dirty="0" smtClean="0">
                  <a:cs typeface="Cambria"/>
                </a:rPr>
                <a:t> the </a:t>
              </a:r>
              <a:r>
                <a:rPr lang="fr-FR" sz="1900" dirty="0" err="1" smtClean="0">
                  <a:cs typeface="Cambria"/>
                </a:rPr>
                <a:t>bottom</a:t>
              </a:r>
              <a:r>
                <a:rPr lang="fr-FR" sz="1900" dirty="0" smtClean="0">
                  <a:cs typeface="Cambria"/>
                </a:rPr>
                <a:t> of the </a:t>
              </a:r>
              <a:r>
                <a:rPr lang="fr-FR" sz="1900" dirty="0" err="1" smtClean="0">
                  <a:cs typeface="Cambria"/>
                </a:rPr>
                <a:t>wall</a:t>
              </a:r>
              <a:r>
                <a:rPr lang="fr-FR" sz="1900" dirty="0" smtClean="0">
                  <a:cs typeface="Cambria"/>
                </a:rPr>
                <a:t> and the </a:t>
              </a:r>
              <a:r>
                <a:rPr lang="fr-FR" sz="1900" dirty="0" err="1" smtClean="0">
                  <a:cs typeface="Cambria"/>
                </a:rPr>
                <a:t>same</a:t>
              </a:r>
              <a:r>
                <a:rPr lang="fr-FR" sz="1900" dirty="0" smtClean="0">
                  <a:cs typeface="Cambria"/>
                </a:rPr>
                <a:t> </a:t>
              </a:r>
              <a:r>
                <a:rPr lang="fr-FR" sz="1900" dirty="0" err="1" smtClean="0">
                  <a:cs typeface="Cambria"/>
                </a:rPr>
                <a:t>flowers</a:t>
              </a:r>
              <a:r>
                <a:rPr lang="fr-FR" sz="1900" dirty="0" smtClean="0">
                  <a:cs typeface="Cambria"/>
                </a:rPr>
                <a:t> standing </a:t>
              </a:r>
              <a:r>
                <a:rPr lang="fr-FR" sz="1900" dirty="0" err="1" smtClean="0">
                  <a:cs typeface="Cambria"/>
                </a:rPr>
                <a:t>at</a:t>
              </a:r>
              <a:r>
                <a:rPr lang="fr-FR" sz="1900" dirty="0" smtClean="0">
                  <a:cs typeface="Cambria"/>
                </a:rPr>
                <a:t> </a:t>
              </a:r>
              <a:r>
                <a:rPr lang="fr-FR" sz="1900" dirty="0" err="1" smtClean="0">
                  <a:cs typeface="Cambria"/>
                </a:rPr>
                <a:t>their</a:t>
              </a:r>
              <a:r>
                <a:rPr lang="fr-FR" sz="1900" dirty="0" smtClean="0">
                  <a:cs typeface="Cambria"/>
                </a:rPr>
                <a:t> </a:t>
              </a:r>
              <a:r>
                <a:rPr lang="fr-FR" sz="1900" dirty="0" err="1" smtClean="0">
                  <a:cs typeface="Cambria"/>
                </a:rPr>
                <a:t>heads</a:t>
              </a:r>
              <a:r>
                <a:rPr lang="fr-FR" sz="1900" dirty="0" smtClean="0">
                  <a:cs typeface="Cambria"/>
                </a:rPr>
                <a:t> </a:t>
              </a:r>
              <a:r>
                <a:rPr lang="fr-FR" sz="1900" dirty="0" err="1" smtClean="0">
                  <a:cs typeface="Cambria"/>
                </a:rPr>
                <a:t>at</a:t>
              </a:r>
              <a:r>
                <a:rPr lang="fr-FR" sz="1900" dirty="0" smtClean="0">
                  <a:cs typeface="Cambria"/>
                </a:rPr>
                <a:t> the top. </a:t>
              </a:r>
              <a:r>
                <a:rPr lang="fr-FR" sz="1900" dirty="0" err="1" smtClean="0">
                  <a:cs typeface="Cambria"/>
                </a:rPr>
                <a:t>Outside</a:t>
              </a:r>
              <a:r>
                <a:rPr lang="fr-FR" sz="1900" dirty="0" smtClean="0">
                  <a:cs typeface="Cambria"/>
                </a:rPr>
                <a:t> the </a:t>
              </a:r>
              <a:r>
                <a:rPr lang="fr-FR" sz="1900" dirty="0" err="1" smtClean="0">
                  <a:cs typeface="Cambria"/>
                </a:rPr>
                <a:t>window</a:t>
              </a:r>
              <a:r>
                <a:rPr lang="fr-FR" sz="1900" dirty="0" smtClean="0">
                  <a:cs typeface="Cambria"/>
                </a:rPr>
                <a:t>, </a:t>
              </a:r>
              <a:r>
                <a:rPr lang="fr-FR" sz="1900" dirty="0" err="1" smtClean="0">
                  <a:cs typeface="Cambria"/>
                </a:rPr>
                <a:t>there</a:t>
              </a:r>
              <a:r>
                <a:rPr lang="fr-FR" sz="1900" dirty="0" smtClean="0">
                  <a:cs typeface="Cambria"/>
                </a:rPr>
                <a:t> are </a:t>
              </a:r>
              <a:r>
                <a:rPr lang="fr-FR" sz="1900" dirty="0" err="1" smtClean="0">
                  <a:cs typeface="Cambria"/>
                </a:rPr>
                <a:t>trees</a:t>
              </a:r>
              <a:r>
                <a:rPr lang="fr-FR" sz="1900" dirty="0" smtClean="0">
                  <a:cs typeface="Cambria"/>
                </a:rPr>
                <a:t>. »  </a:t>
              </a:r>
              <a:r>
                <a:rPr lang="fr-FR" sz="1100" dirty="0" smtClean="0">
                  <a:cs typeface="Cambria"/>
                </a:rPr>
                <a:t>		</a:t>
              </a:r>
            </a:p>
            <a:p>
              <a:pPr algn="r"/>
              <a:r>
                <a:rPr lang="fr-FR" sz="1600" i="1" dirty="0" smtClean="0">
                  <a:cs typeface="Cambria"/>
                </a:rPr>
                <a:t>Lettre </a:t>
              </a:r>
              <a:r>
                <a:rPr lang="fr-FR" sz="1600" i="1" dirty="0">
                  <a:cs typeface="Cambria"/>
                </a:rPr>
                <a:t>à </a:t>
              </a:r>
              <a:r>
                <a:rPr lang="fr-FR" sz="1600" i="1" dirty="0" smtClean="0">
                  <a:cs typeface="Cambria"/>
                </a:rPr>
                <a:t>S.S. </a:t>
              </a:r>
              <a:r>
                <a:rPr lang="fr-FR" sz="1600" i="1" dirty="0" err="1" smtClean="0">
                  <a:cs typeface="Cambria"/>
                </a:rPr>
                <a:t>Koteliansky</a:t>
              </a:r>
              <a:r>
                <a:rPr lang="fr-FR" sz="1600" i="1" dirty="0" smtClean="0">
                  <a:cs typeface="Cambria"/>
                </a:rPr>
                <a:t>, 28 novembre 1915</a:t>
              </a:r>
              <a:endParaRPr lang="fr-FR" sz="1600" i="1" dirty="0">
                <a:cs typeface="Cambria"/>
              </a:endParaRPr>
            </a:p>
          </p:txBody>
        </p:sp>
        <p:grpSp>
          <p:nvGrpSpPr>
            <p:cNvPr id="11" name="Grouper 10"/>
            <p:cNvGrpSpPr/>
            <p:nvPr/>
          </p:nvGrpSpPr>
          <p:grpSpPr>
            <a:xfrm>
              <a:off x="36288" y="30240"/>
              <a:ext cx="9118312" cy="6798027"/>
              <a:chOff x="36288" y="30240"/>
              <a:chExt cx="9118312" cy="6798027"/>
            </a:xfrm>
          </p:grpSpPr>
          <p:pic>
            <p:nvPicPr>
              <p:cNvPr id="4" name="Image 3" descr="Feraud Cassi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88" y="30240"/>
                <a:ext cx="9072000" cy="5745504"/>
              </a:xfrm>
              <a:prstGeom prst="rect">
                <a:avLst/>
              </a:prstGeom>
              <a:ln w="12700" cmpd="sng">
                <a:solidFill>
                  <a:schemeClr val="tx1"/>
                </a:solidFill>
              </a:ln>
            </p:spPr>
          </p:pic>
          <p:sp>
            <p:nvSpPr>
              <p:cNvPr id="7" name="Forme libre 6"/>
              <p:cNvSpPr/>
              <p:nvPr/>
            </p:nvSpPr>
            <p:spPr>
              <a:xfrm>
                <a:off x="7497234" y="3975100"/>
                <a:ext cx="1657366" cy="1820333"/>
              </a:xfrm>
              <a:custGeom>
                <a:avLst/>
                <a:gdLst>
                  <a:gd name="connsiteX0" fmla="*/ 0 w 1621366"/>
                  <a:gd name="connsiteY0" fmla="*/ 1820333 h 1820333"/>
                  <a:gd name="connsiteX1" fmla="*/ 0 w 1621366"/>
                  <a:gd name="connsiteY1" fmla="*/ 0 h 1820333"/>
                  <a:gd name="connsiteX2" fmla="*/ 1621366 w 1621366"/>
                  <a:gd name="connsiteY2" fmla="*/ 0 h 1820333"/>
                  <a:gd name="connsiteX3" fmla="*/ 1621366 w 1621366"/>
                  <a:gd name="connsiteY3" fmla="*/ 0 h 1820333"/>
                </a:gdLst>
                <a:ahLst/>
                <a:cxnLst>
                  <a:cxn ang="0">
                    <a:pos x="connsiteX0" y="connsiteY0"/>
                  </a:cxn>
                  <a:cxn ang="0">
                    <a:pos x="connsiteX1" y="connsiteY1"/>
                  </a:cxn>
                  <a:cxn ang="0">
                    <a:pos x="connsiteX2" y="connsiteY2"/>
                  </a:cxn>
                  <a:cxn ang="0">
                    <a:pos x="connsiteX3" y="connsiteY3"/>
                  </a:cxn>
                </a:cxnLst>
                <a:rect l="l" t="t" r="r" b="b"/>
                <a:pathLst>
                  <a:path w="1621366" h="1820333">
                    <a:moveTo>
                      <a:pt x="0" y="1820333"/>
                    </a:moveTo>
                    <a:lnTo>
                      <a:pt x="0" y="0"/>
                    </a:lnTo>
                    <a:lnTo>
                      <a:pt x="1621366" y="0"/>
                    </a:lnTo>
                    <a:lnTo>
                      <a:pt x="1621366" y="0"/>
                    </a:lnTo>
                  </a:path>
                </a:pathLst>
              </a:custGeom>
              <a:ln>
                <a:solidFill>
                  <a:srgbClr val="FFDE0A"/>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BE30C"/>
                  </a:solidFill>
                </a:endParaRPr>
              </a:p>
            </p:txBody>
          </p:sp>
          <p:pic>
            <p:nvPicPr>
              <p:cNvPr id="6" name="Image 5"/>
              <p:cNvPicPr>
                <a:picLocks/>
              </p:cNvPicPr>
              <p:nvPr/>
            </p:nvPicPr>
            <p:blipFill>
              <a:blip r:embed="rId3"/>
              <a:stretch>
                <a:fillRect/>
              </a:stretch>
            </p:blipFill>
            <p:spPr>
              <a:xfrm>
                <a:off x="7523811" y="3999975"/>
                <a:ext cx="1584477" cy="2828292"/>
              </a:xfrm>
              <a:prstGeom prst="rect">
                <a:avLst/>
              </a:prstGeom>
              <a:ln w="12700" cmpd="sng">
                <a:solidFill>
                  <a:schemeClr val="tx1"/>
                </a:solidFill>
              </a:ln>
            </p:spPr>
          </p:pic>
          <p:sp>
            <p:nvSpPr>
              <p:cNvPr id="10" name="Forme libre 9"/>
              <p:cNvSpPr/>
              <p:nvPr/>
            </p:nvSpPr>
            <p:spPr>
              <a:xfrm>
                <a:off x="7476067" y="3953933"/>
                <a:ext cx="1638300" cy="1828800"/>
              </a:xfrm>
              <a:custGeom>
                <a:avLst/>
                <a:gdLst>
                  <a:gd name="connsiteX0" fmla="*/ 1638300 w 1638300"/>
                  <a:gd name="connsiteY0" fmla="*/ 4234 h 1828800"/>
                  <a:gd name="connsiteX1" fmla="*/ 0 w 1638300"/>
                  <a:gd name="connsiteY1" fmla="*/ 0 h 1828800"/>
                  <a:gd name="connsiteX2" fmla="*/ 0 w 1638300"/>
                  <a:gd name="connsiteY2" fmla="*/ 1828800 h 1828800"/>
                  <a:gd name="connsiteX3" fmla="*/ 0 w 16383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638300" h="1828800">
                    <a:moveTo>
                      <a:pt x="1638300" y="4234"/>
                    </a:moveTo>
                    <a:lnTo>
                      <a:pt x="0" y="0"/>
                    </a:lnTo>
                    <a:lnTo>
                      <a:pt x="0" y="1828800"/>
                    </a:lnTo>
                    <a:lnTo>
                      <a:pt x="0" y="1828800"/>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spTree>
    <p:extLst>
      <p:ext uri="{BB962C8B-B14F-4D97-AF65-F5344CB8AC3E}">
        <p14:creationId xmlns:p14="http://schemas.microsoft.com/office/powerpoint/2010/main" val="143235760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06113" y="690879"/>
            <a:ext cx="8336389" cy="3139321"/>
          </a:xfrm>
          <a:prstGeom prst="rect">
            <a:avLst/>
          </a:prstGeom>
          <a:noFill/>
        </p:spPr>
        <p:txBody>
          <a:bodyPr wrap="square" rtlCol="0">
            <a:spAutoFit/>
          </a:bodyPr>
          <a:lstStyle/>
          <a:p>
            <a:pPr indent="88900" algn="just"/>
            <a:r>
              <a:rPr lang="fr-FR" sz="2600" dirty="0" smtClean="0"/>
              <a:t>« Nous restâmes à contempler tristement les platanes à travers les rideaux de nos fenêtres en nous demandant pourquoi nous étions là. Même le feu de notre chambre qui aurait dû nous réconforter, ainsi que les nombreuses tasses de thé que nous absorbions, ne firent que nous retirer tout courage en nous rappelant que c’était une dépense que nous ne pouvions nous permettre. »</a:t>
            </a:r>
          </a:p>
          <a:p>
            <a:pPr algn="r"/>
            <a:r>
              <a:rPr lang="fr-FR" sz="1600" i="1" dirty="0" smtClean="0"/>
              <a:t>JMM, KM et moi, pages 219-220</a:t>
            </a:r>
            <a:endParaRPr lang="fr-FR" sz="1600" i="1" dirty="0"/>
          </a:p>
        </p:txBody>
      </p:sp>
      <p:sp>
        <p:nvSpPr>
          <p:cNvPr id="3" name="Rectangle 2"/>
          <p:cNvSpPr/>
          <p:nvPr/>
        </p:nvSpPr>
        <p:spPr>
          <a:xfrm>
            <a:off x="465185" y="4287294"/>
            <a:ext cx="8151792" cy="892552"/>
          </a:xfrm>
          <a:prstGeom prst="rect">
            <a:avLst/>
          </a:prstGeom>
        </p:spPr>
        <p:txBody>
          <a:bodyPr wrap="square">
            <a:spAutoFit/>
          </a:bodyPr>
          <a:lstStyle/>
          <a:p>
            <a:pPr indent="88900" algn="just"/>
            <a:r>
              <a:rPr lang="fr-FR" sz="2600" dirty="0"/>
              <a:t>« Nous décidâmes qu’elle ne séjournerait pas à </a:t>
            </a:r>
            <a:r>
              <a:rPr lang="fr-FR" sz="2600" dirty="0" smtClean="0"/>
              <a:t>Cassis. Je </a:t>
            </a:r>
            <a:r>
              <a:rPr lang="fr-FR" sz="2600" dirty="0"/>
              <a:t>repartis en </a:t>
            </a:r>
            <a:r>
              <a:rPr lang="fr-FR" sz="2600" dirty="0" smtClean="0"/>
              <a:t>exploration... </a:t>
            </a:r>
            <a:endParaRPr lang="fr-FR" sz="2600" dirty="0"/>
          </a:p>
        </p:txBody>
      </p:sp>
    </p:spTree>
    <p:extLst>
      <p:ext uri="{BB962C8B-B14F-4D97-AF65-F5344CB8AC3E}">
        <p14:creationId xmlns:p14="http://schemas.microsoft.com/office/powerpoint/2010/main" val="24929716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r 5"/>
          <p:cNvGrpSpPr/>
          <p:nvPr/>
        </p:nvGrpSpPr>
        <p:grpSpPr>
          <a:xfrm>
            <a:off x="44048" y="51387"/>
            <a:ext cx="8729866" cy="6763929"/>
            <a:chOff x="44048" y="51387"/>
            <a:chExt cx="8729866" cy="6763929"/>
          </a:xfrm>
        </p:grpSpPr>
        <p:sp>
          <p:nvSpPr>
            <p:cNvPr id="2" name="ZoneTexte 1"/>
            <p:cNvSpPr txBox="1"/>
            <p:nvPr/>
          </p:nvSpPr>
          <p:spPr>
            <a:xfrm>
              <a:off x="4538684" y="745100"/>
              <a:ext cx="4235230" cy="4847481"/>
            </a:xfrm>
            <a:prstGeom prst="rect">
              <a:avLst/>
            </a:prstGeom>
            <a:noFill/>
            <a:ln>
              <a:noFill/>
            </a:ln>
          </p:spPr>
          <p:txBody>
            <a:bodyPr wrap="square" rtlCol="0">
              <a:spAutoFit/>
            </a:bodyPr>
            <a:lstStyle/>
            <a:p>
              <a:pPr algn="ctr">
                <a:spcBef>
                  <a:spcPts val="600"/>
                </a:spcBef>
                <a:spcAft>
                  <a:spcPts val="1200"/>
                </a:spcAft>
              </a:pPr>
              <a:r>
                <a:rPr lang="fr-FR" sz="6600" dirty="0" smtClean="0">
                  <a:latin typeface="Britannic Bold"/>
                  <a:cs typeface="Britannic Bold"/>
                </a:rPr>
                <a:t>De</a:t>
              </a:r>
            </a:p>
            <a:p>
              <a:pPr algn="ctr">
                <a:spcBef>
                  <a:spcPts val="600"/>
                </a:spcBef>
                <a:spcAft>
                  <a:spcPts val="1200"/>
                </a:spcAft>
              </a:pPr>
              <a:r>
                <a:rPr lang="fr-FR" sz="6600" dirty="0" smtClean="0">
                  <a:latin typeface="Britannic Bold"/>
                  <a:cs typeface="Britannic Bold"/>
                </a:rPr>
                <a:t>Cassis</a:t>
              </a:r>
            </a:p>
            <a:p>
              <a:pPr algn="ctr">
                <a:spcBef>
                  <a:spcPts val="600"/>
                </a:spcBef>
                <a:spcAft>
                  <a:spcPts val="1200"/>
                </a:spcAft>
              </a:pPr>
              <a:r>
                <a:rPr lang="fr-FR" sz="6600" dirty="0" smtClean="0">
                  <a:latin typeface="Britannic Bold"/>
                  <a:cs typeface="Britannic Bold"/>
                </a:rPr>
                <a:t>à</a:t>
              </a:r>
            </a:p>
            <a:p>
              <a:pPr algn="ctr">
                <a:spcBef>
                  <a:spcPts val="600"/>
                </a:spcBef>
                <a:spcAft>
                  <a:spcPts val="1200"/>
                </a:spcAft>
              </a:pPr>
              <a:r>
                <a:rPr lang="fr-FR" sz="6600" dirty="0" smtClean="0">
                  <a:latin typeface="Britannic Bold"/>
                  <a:cs typeface="Britannic Bold"/>
                </a:rPr>
                <a:t>Bandol…</a:t>
              </a:r>
              <a:endParaRPr lang="fr-FR" sz="6600" dirty="0">
                <a:latin typeface="Britannic Bold"/>
                <a:cs typeface="Britannic Bold"/>
              </a:endParaRPr>
            </a:p>
          </p:txBody>
        </p:sp>
        <p:sp>
          <p:nvSpPr>
            <p:cNvPr id="4" name="ZoneTexte 3"/>
            <p:cNvSpPr txBox="1"/>
            <p:nvPr/>
          </p:nvSpPr>
          <p:spPr>
            <a:xfrm>
              <a:off x="4133361" y="6422695"/>
              <a:ext cx="3787461" cy="338554"/>
            </a:xfrm>
            <a:prstGeom prst="rect">
              <a:avLst/>
            </a:prstGeom>
            <a:noFill/>
          </p:spPr>
          <p:txBody>
            <a:bodyPr wrap="square" rtlCol="0">
              <a:spAutoFit/>
            </a:bodyPr>
            <a:lstStyle/>
            <a:p>
              <a:r>
                <a:rPr lang="fr-FR" sz="1600" dirty="0" smtClean="0"/>
                <a:t>Publicité de la </a:t>
              </a:r>
              <a:r>
                <a:rPr lang="fr-FR" sz="1600" dirty="0"/>
                <a:t>C</a:t>
              </a:r>
              <a:r>
                <a:rPr lang="fr-FR" sz="1600" dirty="0" smtClean="0"/>
                <a:t>ompagnie PLM (</a:t>
              </a:r>
              <a:r>
                <a:rPr lang="fr-FR" sz="1600" dirty="0" err="1" smtClean="0"/>
                <a:t>circa</a:t>
              </a:r>
              <a:r>
                <a:rPr lang="fr-FR" sz="1600" dirty="0" smtClean="0"/>
                <a:t> 1910)</a:t>
              </a:r>
              <a:endParaRPr lang="fr-FR" sz="1600" dirty="0"/>
            </a:p>
          </p:txBody>
        </p:sp>
        <p:pic>
          <p:nvPicPr>
            <p:cNvPr id="5" name="Image 4" descr="Bains de mer.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48" y="51387"/>
              <a:ext cx="4103995" cy="6763929"/>
            </a:xfrm>
            <a:prstGeom prst="rect">
              <a:avLst/>
            </a:prstGeom>
            <a:ln w="12700" cmpd="sng">
              <a:solidFill>
                <a:schemeClr val="tx1"/>
              </a:solidFill>
            </a:ln>
          </p:spPr>
        </p:pic>
      </p:grpSp>
    </p:spTree>
    <p:extLst>
      <p:ext uri="{BB962C8B-B14F-4D97-AF65-F5344CB8AC3E}">
        <p14:creationId xmlns:p14="http://schemas.microsoft.com/office/powerpoint/2010/main" val="106043656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59269" y="50803"/>
            <a:ext cx="9036000" cy="6781903"/>
            <a:chOff x="59269" y="50803"/>
            <a:chExt cx="9036000" cy="6781903"/>
          </a:xfrm>
        </p:grpSpPr>
        <p:sp>
          <p:nvSpPr>
            <p:cNvPr id="4" name="ZoneTexte 3"/>
            <p:cNvSpPr txBox="1"/>
            <p:nvPr/>
          </p:nvSpPr>
          <p:spPr>
            <a:xfrm>
              <a:off x="59269" y="5817043"/>
              <a:ext cx="9036000" cy="1015663"/>
            </a:xfrm>
            <a:prstGeom prst="rect">
              <a:avLst/>
            </a:prstGeom>
            <a:noFill/>
          </p:spPr>
          <p:txBody>
            <a:bodyPr wrap="square" rtlCol="0">
              <a:spAutoFit/>
            </a:bodyPr>
            <a:lstStyle/>
            <a:p>
              <a:pPr algn="just"/>
              <a:r>
                <a:rPr lang="mr-IN" sz="2200" dirty="0" smtClean="0"/>
                <a:t>...</a:t>
              </a:r>
              <a:r>
                <a:rPr lang="fr-FR" sz="2200" dirty="0" smtClean="0"/>
                <a:t> et je finis par découvrir Bandol qui me parut tellement séduisant que je regrettai presque d’avoir décidé de partir… » </a:t>
              </a:r>
              <a:r>
                <a:rPr lang="fr-FR" sz="2200" dirty="0"/>
                <a:t> </a:t>
              </a:r>
              <a:r>
                <a:rPr lang="fr-FR" sz="2200" dirty="0" smtClean="0"/>
                <a:t>          		 </a:t>
              </a:r>
            </a:p>
            <a:p>
              <a:pPr algn="r"/>
              <a:r>
                <a:rPr lang="fr-FR" sz="1600" i="1" dirty="0" smtClean="0"/>
                <a:t>JMM, KM </a:t>
              </a:r>
              <a:r>
                <a:rPr lang="fr-FR" sz="1600" i="1" dirty="0"/>
                <a:t>et moi, </a:t>
              </a:r>
              <a:r>
                <a:rPr lang="fr-FR" sz="1600" i="1" dirty="0" smtClean="0"/>
                <a:t>page 220</a:t>
              </a:r>
              <a:endParaRPr lang="fr-FR" sz="1600" i="1" dirty="0"/>
            </a:p>
          </p:txBody>
        </p:sp>
        <p:pic>
          <p:nvPicPr>
            <p:cNvPr id="3" name="Image 2" descr="Gare Bandol 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269" y="50803"/>
              <a:ext cx="9036000" cy="5740684"/>
            </a:xfrm>
            <a:prstGeom prst="rect">
              <a:avLst/>
            </a:prstGeom>
            <a:ln w="12700" cmpd="sng">
              <a:solidFill>
                <a:srgbClr val="000000"/>
              </a:solidFill>
            </a:ln>
          </p:spPr>
        </p:pic>
      </p:grpSp>
    </p:spTree>
    <p:extLst>
      <p:ext uri="{BB962C8B-B14F-4D97-AF65-F5344CB8AC3E}">
        <p14:creationId xmlns:p14="http://schemas.microsoft.com/office/powerpoint/2010/main" val="366551519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59269" y="51930"/>
            <a:ext cx="9036000" cy="6784047"/>
            <a:chOff x="59269" y="51930"/>
            <a:chExt cx="9036000" cy="6784047"/>
          </a:xfrm>
        </p:grpSpPr>
        <p:sp>
          <p:nvSpPr>
            <p:cNvPr id="3" name="ZoneTexte 2"/>
            <p:cNvSpPr txBox="1"/>
            <p:nvPr/>
          </p:nvSpPr>
          <p:spPr>
            <a:xfrm>
              <a:off x="67734" y="5635648"/>
              <a:ext cx="8957734" cy="1200329"/>
            </a:xfrm>
            <a:prstGeom prst="rect">
              <a:avLst/>
            </a:prstGeom>
            <a:noFill/>
            <a:ln>
              <a:noFill/>
            </a:ln>
          </p:spPr>
          <p:txBody>
            <a:bodyPr wrap="square" rtlCol="0">
              <a:spAutoFit/>
            </a:bodyPr>
            <a:lstStyle/>
            <a:p>
              <a:pPr algn="ctr">
                <a:spcAft>
                  <a:spcPts val="1200"/>
                </a:spcAft>
              </a:pPr>
              <a:r>
                <a:rPr lang="fr-FR" sz="3600" dirty="0" smtClean="0">
                  <a:cs typeface="Britannic Bold"/>
                </a:rPr>
                <a:t>Katherine et John arrivent à Bandol</a:t>
              </a:r>
              <a:br>
                <a:rPr lang="fr-FR" sz="3600" dirty="0" smtClean="0">
                  <a:cs typeface="Britannic Bold"/>
                </a:rPr>
              </a:br>
              <a:r>
                <a:rPr lang="fr-FR" sz="3600" dirty="0" smtClean="0">
                  <a:cs typeface="Britannic Bold"/>
                </a:rPr>
                <a:t>le samedi 4 ou le dimanche 5 décembre.</a:t>
              </a:r>
              <a:endParaRPr lang="fr-FR" sz="3600" dirty="0">
                <a:cs typeface="Britannic Bold"/>
              </a:endParaRPr>
            </a:p>
          </p:txBody>
        </p:sp>
        <p:pic>
          <p:nvPicPr>
            <p:cNvPr id="4" name="Image 3" descr="Gare Bandol 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269" y="51930"/>
              <a:ext cx="9036000" cy="5685479"/>
            </a:xfrm>
            <a:prstGeom prst="rect">
              <a:avLst/>
            </a:prstGeom>
            <a:ln w="12700" cmpd="sng">
              <a:solidFill>
                <a:schemeClr val="tx1"/>
              </a:solidFill>
            </a:ln>
          </p:spPr>
        </p:pic>
      </p:grpSp>
    </p:spTree>
    <p:extLst>
      <p:ext uri="{BB962C8B-B14F-4D97-AF65-F5344CB8AC3E}">
        <p14:creationId xmlns:p14="http://schemas.microsoft.com/office/powerpoint/2010/main" val="250846125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9562" y="723843"/>
            <a:ext cx="8024891" cy="3016210"/>
          </a:xfrm>
          <a:prstGeom prst="rect">
            <a:avLst/>
          </a:prstGeom>
        </p:spPr>
        <p:txBody>
          <a:bodyPr wrap="none">
            <a:spAutoFit/>
          </a:bodyPr>
          <a:lstStyle/>
          <a:p>
            <a:pPr algn="ctr">
              <a:spcAft>
                <a:spcPts val="1200"/>
              </a:spcAft>
            </a:pPr>
            <a:r>
              <a:rPr lang="fr-FR" sz="6600" dirty="0" smtClean="0">
                <a:latin typeface="Britannic Bold"/>
                <a:cs typeface="Britannic Bold"/>
              </a:rPr>
              <a:t>Escapade à Marseille</a:t>
            </a:r>
          </a:p>
          <a:p>
            <a:pPr algn="ctr">
              <a:spcAft>
                <a:spcPts val="1200"/>
              </a:spcAft>
            </a:pPr>
            <a:r>
              <a:rPr lang="fr-FR" sz="6600" dirty="0" smtClean="0">
                <a:latin typeface="Britannic Bold"/>
                <a:cs typeface="Britannic Bold"/>
              </a:rPr>
              <a:t/>
            </a:r>
            <a:br>
              <a:rPr lang="fr-FR" sz="6600" dirty="0" smtClean="0">
                <a:latin typeface="Britannic Bold"/>
                <a:cs typeface="Britannic Bold"/>
              </a:rPr>
            </a:br>
            <a:r>
              <a:rPr lang="fr-FR" sz="4800" dirty="0" smtClean="0">
                <a:latin typeface="Britannic Bold"/>
                <a:cs typeface="Britannic Bold"/>
              </a:rPr>
              <a:t>21-23 mars 1916</a:t>
            </a:r>
            <a:endParaRPr lang="fr-FR" sz="4800" dirty="0">
              <a:latin typeface="Britannic Bold"/>
              <a:cs typeface="Britannic Bold"/>
            </a:endParaRPr>
          </a:p>
        </p:txBody>
      </p:sp>
      <p:sp>
        <p:nvSpPr>
          <p:cNvPr id="3" name="ZoneTexte 2"/>
          <p:cNvSpPr txBox="1"/>
          <p:nvPr/>
        </p:nvSpPr>
        <p:spPr>
          <a:xfrm>
            <a:off x="405517" y="4933800"/>
            <a:ext cx="8300065" cy="1169551"/>
          </a:xfrm>
          <a:prstGeom prst="rect">
            <a:avLst/>
          </a:prstGeom>
          <a:noFill/>
        </p:spPr>
        <p:txBody>
          <a:bodyPr wrap="square" rtlCol="0">
            <a:spAutoFit/>
          </a:bodyPr>
          <a:lstStyle/>
          <a:p>
            <a:pPr indent="177800" algn="just">
              <a:lnSpc>
                <a:spcPct val="150000"/>
              </a:lnSpc>
            </a:pPr>
            <a:r>
              <a:rPr lang="fr-FR" sz="2400" dirty="0" smtClean="0"/>
              <a:t>Katherine est allée rencontrer sa sœur </a:t>
            </a:r>
            <a:r>
              <a:rPr lang="fr-FR" sz="2400" dirty="0" err="1" smtClean="0"/>
              <a:t>Chaddie</a:t>
            </a:r>
            <a:r>
              <a:rPr lang="fr-FR" sz="2400" dirty="0" smtClean="0"/>
              <a:t> qui faisait escale à Marseille au cours de son voyage d’Inde en Angleterre.</a:t>
            </a:r>
            <a:endParaRPr lang="fr-FR" sz="2400" dirty="0"/>
          </a:p>
        </p:txBody>
      </p:sp>
    </p:spTree>
    <p:extLst>
      <p:ext uri="{BB962C8B-B14F-4D97-AF65-F5344CB8AC3E}">
        <p14:creationId xmlns:p14="http://schemas.microsoft.com/office/powerpoint/2010/main" val="96122601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Notre Dame de la Gard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456" y="73844"/>
            <a:ext cx="9000000" cy="5902735"/>
          </a:xfrm>
          <a:prstGeom prst="rect">
            <a:avLst/>
          </a:prstGeom>
          <a:ln w="38100" cmpd="sng">
            <a:solidFill>
              <a:srgbClr val="0000FF"/>
            </a:solidFill>
          </a:ln>
        </p:spPr>
      </p:pic>
      <p:sp>
        <p:nvSpPr>
          <p:cNvPr id="2" name="Rectangle 1"/>
          <p:cNvSpPr/>
          <p:nvPr/>
        </p:nvSpPr>
        <p:spPr>
          <a:xfrm>
            <a:off x="191981" y="7611"/>
            <a:ext cx="8779421" cy="1107996"/>
          </a:xfrm>
          <a:prstGeom prst="rect">
            <a:avLst/>
          </a:prstGeom>
        </p:spPr>
        <p:txBody>
          <a:bodyPr wrap="square">
            <a:spAutoFit/>
          </a:bodyPr>
          <a:lstStyle/>
          <a:p>
            <a:pPr algn="ctr">
              <a:spcAft>
                <a:spcPts val="1200"/>
              </a:spcAft>
            </a:pPr>
            <a:r>
              <a:rPr lang="fr-FR" sz="6600" dirty="0" smtClean="0">
                <a:cs typeface="Britannic Bold"/>
              </a:rPr>
              <a:t>Katherine			 Mansfield</a:t>
            </a:r>
          </a:p>
        </p:txBody>
      </p:sp>
      <p:sp>
        <p:nvSpPr>
          <p:cNvPr id="4" name="Rectangle 3"/>
          <p:cNvSpPr/>
          <p:nvPr/>
        </p:nvSpPr>
        <p:spPr>
          <a:xfrm>
            <a:off x="1986260" y="6072263"/>
            <a:ext cx="5146557" cy="584776"/>
          </a:xfrm>
          <a:prstGeom prst="rect">
            <a:avLst/>
          </a:prstGeom>
        </p:spPr>
        <p:txBody>
          <a:bodyPr wrap="square">
            <a:spAutoFit/>
          </a:bodyPr>
          <a:lstStyle/>
          <a:p>
            <a:pPr algn="ctr">
              <a:spcAft>
                <a:spcPts val="1200"/>
              </a:spcAft>
            </a:pPr>
            <a:r>
              <a:rPr lang="fr-FR" sz="3200" dirty="0" smtClean="0">
                <a:latin typeface="Britannic Bold"/>
                <a:cs typeface="Britannic Bold"/>
              </a:rPr>
              <a:t>Entre Marseille et </a:t>
            </a:r>
            <a:r>
              <a:rPr lang="fr-FR" sz="3200" dirty="0">
                <a:latin typeface="Britannic Bold"/>
                <a:cs typeface="Britannic Bold"/>
              </a:rPr>
              <a:t>Bandol</a:t>
            </a:r>
          </a:p>
        </p:txBody>
      </p:sp>
    </p:spTree>
    <p:extLst>
      <p:ext uri="{BB962C8B-B14F-4D97-AF65-F5344CB8AC3E}">
        <p14:creationId xmlns:p14="http://schemas.microsoft.com/office/powerpoint/2010/main" val="6506955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lan Vieux Por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61" y="59073"/>
            <a:ext cx="4751999" cy="6732509"/>
          </a:xfrm>
          <a:prstGeom prst="rect">
            <a:avLst/>
          </a:prstGeom>
          <a:ln w="12700" cmpd="sng">
            <a:solidFill>
              <a:schemeClr val="tx1"/>
            </a:solidFill>
          </a:ln>
        </p:spPr>
      </p:pic>
      <p:sp>
        <p:nvSpPr>
          <p:cNvPr id="4" name="Connecteur 3"/>
          <p:cNvSpPr>
            <a:spLocks/>
          </p:cNvSpPr>
          <p:nvPr/>
        </p:nvSpPr>
        <p:spPr>
          <a:xfrm>
            <a:off x="3152565" y="2172082"/>
            <a:ext cx="215997" cy="201908"/>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Connecteur 4"/>
          <p:cNvSpPr/>
          <p:nvPr/>
        </p:nvSpPr>
        <p:spPr>
          <a:xfrm>
            <a:off x="869802" y="325738"/>
            <a:ext cx="1358633" cy="1223346"/>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Connecteur 5"/>
          <p:cNvSpPr>
            <a:spLocks noChangeAspect="1"/>
          </p:cNvSpPr>
          <p:nvPr/>
        </p:nvSpPr>
        <p:spPr>
          <a:xfrm>
            <a:off x="3498461" y="2946261"/>
            <a:ext cx="216544" cy="201455"/>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Connecteur 6"/>
          <p:cNvSpPr>
            <a:spLocks noChangeAspect="1"/>
          </p:cNvSpPr>
          <p:nvPr/>
        </p:nvSpPr>
        <p:spPr>
          <a:xfrm>
            <a:off x="1577859" y="3973230"/>
            <a:ext cx="215997" cy="191371"/>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Connecteur 7"/>
          <p:cNvSpPr>
            <a:spLocks noChangeAspect="1"/>
          </p:cNvSpPr>
          <p:nvPr/>
        </p:nvSpPr>
        <p:spPr>
          <a:xfrm>
            <a:off x="2646518" y="5041022"/>
            <a:ext cx="251997" cy="218676"/>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1266660" y="4912786"/>
            <a:ext cx="1505857" cy="646331"/>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Terminus</a:t>
            </a:r>
            <a:b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b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de la ligne 51</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11" name="ZoneTexte 10"/>
          <p:cNvSpPr txBox="1"/>
          <p:nvPr/>
        </p:nvSpPr>
        <p:spPr>
          <a:xfrm>
            <a:off x="2160669" y="501804"/>
            <a:ext cx="1505857" cy="646331"/>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Gare</a:t>
            </a:r>
            <a:r>
              <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rPr>
              <a:t/>
            </a:r>
            <a:br>
              <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rPr>
            </a:b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Saint-Charles</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12" name="ZoneTexte 11"/>
          <p:cNvSpPr txBox="1"/>
          <p:nvPr/>
        </p:nvSpPr>
        <p:spPr>
          <a:xfrm>
            <a:off x="1772130" y="2074938"/>
            <a:ext cx="1505718" cy="369332"/>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Hôtel Oasis</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2" name="ZoneTexte 1"/>
          <p:cNvSpPr txBox="1"/>
          <p:nvPr/>
        </p:nvSpPr>
        <p:spPr>
          <a:xfrm>
            <a:off x="5464064" y="1637987"/>
            <a:ext cx="3130761" cy="2062103"/>
          </a:xfrm>
          <a:prstGeom prst="rect">
            <a:avLst/>
          </a:prstGeom>
          <a:noFill/>
        </p:spPr>
        <p:txBody>
          <a:bodyPr wrap="square" rtlCol="0">
            <a:spAutoFit/>
          </a:bodyPr>
          <a:lstStyle/>
          <a:p>
            <a:pPr algn="ctr"/>
            <a:r>
              <a:rPr lang="fr-FR" sz="3200" dirty="0" smtClean="0"/>
              <a:t>Lieux fréquentés par </a:t>
            </a:r>
            <a:r>
              <a:rPr lang="fr-FR" sz="3200" dirty="0"/>
              <a:t>K</a:t>
            </a:r>
            <a:r>
              <a:rPr lang="fr-FR" sz="3200" dirty="0" smtClean="0"/>
              <a:t>atherine durant ces quelques jours...</a:t>
            </a:r>
            <a:endParaRPr lang="fr-FR" sz="3200" dirty="0"/>
          </a:p>
        </p:txBody>
      </p:sp>
      <p:sp>
        <p:nvSpPr>
          <p:cNvPr id="13" name="ZoneTexte 12"/>
          <p:cNvSpPr txBox="1"/>
          <p:nvPr/>
        </p:nvSpPr>
        <p:spPr>
          <a:xfrm>
            <a:off x="273796" y="3801890"/>
            <a:ext cx="1505718" cy="646331"/>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Bureau</a:t>
            </a:r>
            <a:b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b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de la P &amp; O</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14" name="ZoneTexte 13"/>
          <p:cNvSpPr txBox="1"/>
          <p:nvPr/>
        </p:nvSpPr>
        <p:spPr>
          <a:xfrm>
            <a:off x="2049194" y="2842885"/>
            <a:ext cx="1505718" cy="369332"/>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Agence Cook</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Tree>
    <p:extLst>
      <p:ext uri="{BB962C8B-B14F-4D97-AF65-F5344CB8AC3E}">
        <p14:creationId xmlns:p14="http://schemas.microsoft.com/office/powerpoint/2010/main" val="31773097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575" y="6163962"/>
            <a:ext cx="8633988" cy="461665"/>
          </a:xfrm>
          <a:prstGeom prst="rect">
            <a:avLst/>
          </a:prstGeom>
        </p:spPr>
        <p:txBody>
          <a:bodyPr wrap="square">
            <a:spAutoFit/>
          </a:bodyPr>
          <a:lstStyle/>
          <a:p>
            <a:pPr algn="ctr">
              <a:spcAft>
                <a:spcPts val="1200"/>
              </a:spcAft>
            </a:pPr>
            <a:r>
              <a:rPr lang="fr-FR" sz="2400" dirty="0" smtClean="0">
                <a:cs typeface="Britannic Bold"/>
              </a:rPr>
              <a:t>« Cook n’a pas été d’une grande ressource</a:t>
            </a:r>
            <a:r>
              <a:rPr lang="mr-IN" sz="2400" dirty="0" smtClean="0">
                <a:cs typeface="Britannic Bold"/>
              </a:rPr>
              <a:t>…</a:t>
            </a:r>
            <a:endParaRPr lang="fr-FR" sz="2400" dirty="0">
              <a:cs typeface="Britannic Bold"/>
            </a:endParaRPr>
          </a:p>
        </p:txBody>
      </p:sp>
      <p:pic>
        <p:nvPicPr>
          <p:cNvPr id="3" name="Image 2" descr="Cook.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051" y="36790"/>
            <a:ext cx="9072000" cy="5844541"/>
          </a:xfrm>
          <a:prstGeom prst="rect">
            <a:avLst/>
          </a:prstGeom>
          <a:ln w="12700" cmpd="sng">
            <a:solidFill>
              <a:schemeClr val="tx1"/>
            </a:solidFill>
          </a:ln>
        </p:spPr>
      </p:pic>
      <p:sp>
        <p:nvSpPr>
          <p:cNvPr id="4" name="ZoneTexte 3"/>
          <p:cNvSpPr txBox="1"/>
          <p:nvPr/>
        </p:nvSpPr>
        <p:spPr>
          <a:xfrm>
            <a:off x="6591880" y="5877781"/>
            <a:ext cx="1379682" cy="369332"/>
          </a:xfrm>
          <a:prstGeom prst="rect">
            <a:avLst/>
          </a:prstGeom>
          <a:noFill/>
        </p:spPr>
        <p:txBody>
          <a:bodyPr wrap="square" rtlCol="0">
            <a:spAutoFit/>
          </a:bodyPr>
          <a:lstStyle/>
          <a:p>
            <a:r>
              <a:rPr lang="fr-FR" i="1" dirty="0" smtClean="0"/>
              <a:t>Agence Cook</a:t>
            </a:r>
            <a:endParaRPr lang="fr-FR" i="1" dirty="0"/>
          </a:p>
        </p:txBody>
      </p:sp>
      <p:cxnSp>
        <p:nvCxnSpPr>
          <p:cNvPr id="6" name="Connecteur droit avec flèche 5"/>
          <p:cNvCxnSpPr/>
          <p:nvPr/>
        </p:nvCxnSpPr>
        <p:spPr>
          <a:xfrm flipV="1">
            <a:off x="7440279" y="4613957"/>
            <a:ext cx="224178" cy="1212375"/>
          </a:xfrm>
          <a:prstGeom prst="straightConnector1">
            <a:avLst/>
          </a:prstGeom>
          <a:ln w="57150"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pic>
        <p:nvPicPr>
          <p:cNvPr id="7" name="Image 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866999" y="1019008"/>
            <a:ext cx="2030564" cy="915630"/>
          </a:xfrm>
          <a:prstGeom prst="rect">
            <a:avLst/>
          </a:prstGeom>
          <a:ln w="38100" cmpd="sng">
            <a:solidFill>
              <a:srgbClr val="E600B9"/>
            </a:solidFill>
          </a:ln>
        </p:spPr>
      </p:pic>
      <p:cxnSp>
        <p:nvCxnSpPr>
          <p:cNvPr id="8" name="Connecteur droit avec flèche 7"/>
          <p:cNvCxnSpPr/>
          <p:nvPr/>
        </p:nvCxnSpPr>
        <p:spPr>
          <a:xfrm flipH="1">
            <a:off x="7364387" y="2001095"/>
            <a:ext cx="300077" cy="746615"/>
          </a:xfrm>
          <a:prstGeom prst="straightConnector1">
            <a:avLst/>
          </a:prstGeom>
          <a:ln w="57150"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Forme libre 10"/>
          <p:cNvSpPr/>
          <p:nvPr/>
        </p:nvSpPr>
        <p:spPr>
          <a:xfrm>
            <a:off x="6926070" y="2687819"/>
            <a:ext cx="738387" cy="406127"/>
          </a:xfrm>
          <a:custGeom>
            <a:avLst/>
            <a:gdLst>
              <a:gd name="connsiteX0" fmla="*/ 0 w 738387"/>
              <a:gd name="connsiteY0" fmla="*/ 0 h 406127"/>
              <a:gd name="connsiteX1" fmla="*/ 738387 w 738387"/>
              <a:gd name="connsiteY1" fmla="*/ 147682 h 406127"/>
              <a:gd name="connsiteX2" fmla="*/ 723619 w 738387"/>
              <a:gd name="connsiteY2" fmla="*/ 406127 h 406127"/>
              <a:gd name="connsiteX3" fmla="*/ 0 w 738387"/>
              <a:gd name="connsiteY3" fmla="*/ 280597 h 406127"/>
              <a:gd name="connsiteX4" fmla="*/ 0 w 738387"/>
              <a:gd name="connsiteY4" fmla="*/ 0 h 406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387" h="406127">
                <a:moveTo>
                  <a:pt x="0" y="0"/>
                </a:moveTo>
                <a:lnTo>
                  <a:pt x="738387" y="147682"/>
                </a:lnTo>
                <a:lnTo>
                  <a:pt x="723619" y="406127"/>
                </a:lnTo>
                <a:lnTo>
                  <a:pt x="0" y="280597"/>
                </a:lnTo>
                <a:lnTo>
                  <a:pt x="0" y="0"/>
                </a:lnTo>
                <a:close/>
              </a:path>
            </a:pathLst>
          </a:custGeom>
          <a:noFill/>
          <a:ln w="38100" cmpd="sng">
            <a:solidFill>
              <a:srgbClr val="E600B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4945622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6948" y="2116569"/>
            <a:ext cx="4290213" cy="2708434"/>
          </a:xfrm>
          <a:prstGeom prst="rect">
            <a:avLst/>
          </a:prstGeom>
        </p:spPr>
        <p:txBody>
          <a:bodyPr wrap="square">
            <a:spAutoFit/>
          </a:bodyPr>
          <a:lstStyle/>
          <a:p>
            <a:pPr algn="just">
              <a:spcAft>
                <a:spcPts val="1200"/>
              </a:spcAft>
            </a:pPr>
            <a:r>
              <a:rPr lang="mr-IN" sz="2400" dirty="0" smtClean="0">
                <a:cs typeface="Britannic Bold"/>
              </a:rPr>
              <a:t>…</a:t>
            </a:r>
            <a:r>
              <a:rPr lang="fr-FR" sz="2400" dirty="0" smtClean="0">
                <a:cs typeface="Britannic Bold"/>
              </a:rPr>
              <a:t> mais </a:t>
            </a:r>
            <a:r>
              <a:rPr lang="fr-FR" sz="2400" dirty="0">
                <a:cs typeface="Britannic Bold"/>
              </a:rPr>
              <a:t>ils m’ont envoyée à </a:t>
            </a:r>
            <a:r>
              <a:rPr lang="fr-FR" sz="2400" dirty="0" smtClean="0">
                <a:cs typeface="Britannic Bold"/>
              </a:rPr>
              <a:t>la    P. &amp; O</a:t>
            </a:r>
            <a:r>
              <a:rPr lang="fr-FR" sz="2400" dirty="0">
                <a:cs typeface="Britannic Bold"/>
              </a:rPr>
              <a:t>., rue Colbert (en face du bureau de Poste) où j’ai pu obtenir des renseignements : </a:t>
            </a:r>
            <a:r>
              <a:rPr lang="fr-FR" sz="2400" dirty="0" smtClean="0">
                <a:cs typeface="Britannic Bold"/>
              </a:rPr>
              <a:t>le </a:t>
            </a:r>
            <a:r>
              <a:rPr lang="fr-FR" sz="2400" i="1" dirty="0" err="1">
                <a:cs typeface="Britannic Bold"/>
              </a:rPr>
              <a:t>Sardinia</a:t>
            </a:r>
            <a:r>
              <a:rPr lang="fr-FR" sz="2400" dirty="0">
                <a:cs typeface="Britannic Bold"/>
              </a:rPr>
              <a:t> arrive jeudi matin à 8h30</a:t>
            </a:r>
            <a:r>
              <a:rPr lang="fr-FR" sz="2400" dirty="0" smtClean="0">
                <a:cs typeface="Britannic Bold"/>
              </a:rPr>
              <a:t>. »</a:t>
            </a:r>
          </a:p>
          <a:p>
            <a:pPr algn="r">
              <a:spcAft>
                <a:spcPts val="1200"/>
              </a:spcAft>
            </a:pPr>
            <a:r>
              <a:rPr lang="fr-FR" sz="1600" i="1" dirty="0" smtClean="0">
                <a:cs typeface="Britannic Bold"/>
              </a:rPr>
              <a:t>Lettre à J.M.M., mardi 2</a:t>
            </a:r>
            <a:r>
              <a:rPr lang="fr-FR" sz="1600" i="1" dirty="0">
                <a:cs typeface="Britannic Bold"/>
              </a:rPr>
              <a:t>1</a:t>
            </a:r>
            <a:r>
              <a:rPr lang="fr-FR" sz="1600" i="1" dirty="0" smtClean="0">
                <a:cs typeface="Britannic Bold"/>
              </a:rPr>
              <a:t> mars 1916</a:t>
            </a:r>
            <a:endParaRPr lang="fr-FR" sz="1600" i="1" dirty="0">
              <a:cs typeface="Britannic Bold"/>
            </a:endParaRPr>
          </a:p>
        </p:txBody>
      </p:sp>
      <p:pic>
        <p:nvPicPr>
          <p:cNvPr id="5" name="Image 4" descr="P&amp;O Estrin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071" y="59074"/>
            <a:ext cx="3743999" cy="6741997"/>
          </a:xfrm>
          <a:prstGeom prst="rect">
            <a:avLst/>
          </a:prstGeom>
          <a:ln w="12700" cmpd="sng">
            <a:solidFill>
              <a:schemeClr val="tx1"/>
            </a:solidFill>
          </a:ln>
        </p:spPr>
      </p:pic>
    </p:spTree>
    <p:extLst>
      <p:ext uri="{BB962C8B-B14F-4D97-AF65-F5344CB8AC3E}">
        <p14:creationId xmlns:p14="http://schemas.microsoft.com/office/powerpoint/2010/main" val="201687484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45135" y="1484207"/>
            <a:ext cx="7022061" cy="2246769"/>
          </a:xfrm>
          <a:prstGeom prst="rect">
            <a:avLst/>
          </a:prstGeom>
          <a:noFill/>
        </p:spPr>
        <p:txBody>
          <a:bodyPr wrap="square" rtlCol="0">
            <a:spAutoFit/>
          </a:bodyPr>
          <a:lstStyle/>
          <a:p>
            <a:pPr algn="ctr">
              <a:lnSpc>
                <a:spcPct val="150000"/>
              </a:lnSpc>
            </a:pPr>
            <a:r>
              <a:rPr lang="fr-FR" sz="4800" dirty="0" smtClean="0">
                <a:latin typeface="Britannic Bold"/>
                <a:cs typeface="Britannic Bold"/>
              </a:rPr>
              <a:t>De l’Hôtel Oasis</a:t>
            </a:r>
            <a:br>
              <a:rPr lang="fr-FR" sz="4800" dirty="0" smtClean="0">
                <a:latin typeface="Britannic Bold"/>
                <a:cs typeface="Britannic Bold"/>
              </a:rPr>
            </a:br>
            <a:r>
              <a:rPr lang="fr-FR" sz="4800" dirty="0" smtClean="0">
                <a:latin typeface="Britannic Bold"/>
                <a:cs typeface="Britannic Bold"/>
              </a:rPr>
              <a:t>au Bassin National...</a:t>
            </a:r>
            <a:endParaRPr lang="fr-FR" sz="4800" dirty="0">
              <a:latin typeface="Britannic Bold"/>
              <a:cs typeface="Britannic Bold"/>
            </a:endParaRPr>
          </a:p>
        </p:txBody>
      </p:sp>
    </p:spTree>
    <p:extLst>
      <p:ext uri="{BB962C8B-B14F-4D97-AF65-F5344CB8AC3E}">
        <p14:creationId xmlns:p14="http://schemas.microsoft.com/office/powerpoint/2010/main" val="385929933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7734" y="5753792"/>
            <a:ext cx="8957734" cy="830997"/>
          </a:xfrm>
          <a:prstGeom prst="rect">
            <a:avLst/>
          </a:prstGeom>
          <a:noFill/>
          <a:ln>
            <a:noFill/>
          </a:ln>
        </p:spPr>
        <p:txBody>
          <a:bodyPr wrap="square" rtlCol="0">
            <a:spAutoFit/>
          </a:bodyPr>
          <a:lstStyle/>
          <a:p>
            <a:pPr algn="just">
              <a:spcAft>
                <a:spcPts val="1200"/>
              </a:spcAft>
            </a:pPr>
            <a:r>
              <a:rPr lang="fr-FR" sz="2200" dirty="0" smtClean="0">
                <a:cs typeface="Britannic Bold"/>
              </a:rPr>
              <a:t>« Les trams montent et descendent la rue, à grands cris, à grands fracas. »</a:t>
            </a:r>
          </a:p>
          <a:p>
            <a:pPr algn="r">
              <a:spcAft>
                <a:spcPts val="1200"/>
              </a:spcAft>
            </a:pPr>
            <a:r>
              <a:rPr lang="fr-FR" sz="1600" i="1" dirty="0">
                <a:cs typeface="Britannic Bold"/>
              </a:rPr>
              <a:t>Lettre à JMM, mercredi </a:t>
            </a:r>
            <a:r>
              <a:rPr lang="fr-FR" sz="1600" i="1" dirty="0" smtClean="0">
                <a:cs typeface="Britannic Bold"/>
              </a:rPr>
              <a:t>22</a:t>
            </a:r>
            <a:r>
              <a:rPr lang="fr-FR" sz="1600" i="1" dirty="0">
                <a:cs typeface="Britannic Bold"/>
              </a:rPr>
              <a:t> </a:t>
            </a:r>
            <a:r>
              <a:rPr lang="fr-FR" sz="1600" i="1" dirty="0" smtClean="0">
                <a:cs typeface="Britannic Bold"/>
              </a:rPr>
              <a:t>mars 1916</a:t>
            </a:r>
            <a:endParaRPr lang="fr-FR" sz="1600" i="1" dirty="0">
              <a:cs typeface="Britannic Bold"/>
            </a:endParaRPr>
          </a:p>
        </p:txBody>
      </p:sp>
      <p:pic>
        <p:nvPicPr>
          <p:cNvPr id="5" name="Image 4" descr="Dugommier (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44304"/>
            <a:ext cx="9036000" cy="5591344"/>
          </a:xfrm>
          <a:prstGeom prst="rect">
            <a:avLst/>
          </a:prstGeom>
          <a:ln w="12700" cmpd="sng">
            <a:solidFill>
              <a:schemeClr val="tx1"/>
            </a:solidFill>
          </a:ln>
        </p:spPr>
      </p:pic>
    </p:spTree>
    <p:extLst>
      <p:ext uri="{BB962C8B-B14F-4D97-AF65-F5344CB8AC3E}">
        <p14:creationId xmlns:p14="http://schemas.microsoft.com/office/powerpoint/2010/main" val="195222312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3475" y="5462945"/>
            <a:ext cx="5052912" cy="1200328"/>
          </a:xfrm>
          <a:prstGeom prst="rect">
            <a:avLst/>
          </a:prstGeom>
        </p:spPr>
        <p:txBody>
          <a:bodyPr wrap="square">
            <a:spAutoFit/>
          </a:bodyPr>
          <a:lstStyle/>
          <a:p>
            <a:pPr algn="ctr"/>
            <a:r>
              <a:rPr lang="fr-FR" sz="2400" dirty="0" smtClean="0">
                <a:cs typeface="Britannic Bold"/>
              </a:rPr>
              <a:t>Motrice A-553</a:t>
            </a:r>
            <a:r>
              <a:rPr lang="fr-FR" sz="2400" dirty="0">
                <a:cs typeface="Britannic Bold"/>
              </a:rPr>
              <a:t> </a:t>
            </a:r>
            <a:r>
              <a:rPr lang="fr-FR" sz="2400" dirty="0" smtClean="0">
                <a:cs typeface="Britannic Bold"/>
              </a:rPr>
              <a:t> -  Ligne 54</a:t>
            </a:r>
          </a:p>
          <a:p>
            <a:pPr algn="ctr">
              <a:spcAft>
                <a:spcPts val="1200"/>
              </a:spcAft>
            </a:pPr>
            <a:r>
              <a:rPr lang="fr-FR" sz="2400" dirty="0" smtClean="0">
                <a:cs typeface="Britannic Bold"/>
              </a:rPr>
              <a:t>Joliette - Rue République </a:t>
            </a:r>
            <a:r>
              <a:rPr lang="fr-FR" sz="2400" dirty="0">
                <a:cs typeface="Britannic Bold"/>
              </a:rPr>
              <a:t>-</a:t>
            </a:r>
            <a:r>
              <a:rPr lang="fr-FR" sz="2400" dirty="0" smtClean="0">
                <a:cs typeface="Britannic Bold"/>
              </a:rPr>
              <a:t> Castellane - Extrémité Boulevard Baille</a:t>
            </a:r>
            <a:endParaRPr lang="fr-FR" sz="2400" dirty="0">
              <a:cs typeface="Britannic Bold"/>
            </a:endParaRPr>
          </a:p>
        </p:txBody>
      </p:sp>
      <p:pic>
        <p:nvPicPr>
          <p:cNvPr id="2" name="Image 1" descr="Tramway.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759" y="95994"/>
            <a:ext cx="8166560" cy="5287887"/>
          </a:xfrm>
          <a:prstGeom prst="rect">
            <a:avLst/>
          </a:prstGeom>
          <a:ln w="12700" cmpd="sng">
            <a:solidFill>
              <a:schemeClr val="tx1"/>
            </a:solidFill>
          </a:ln>
        </p:spPr>
      </p:pic>
      <p:pic>
        <p:nvPicPr>
          <p:cNvPr id="6" name="Image 5" descr="Ticket tramway.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51400" y="5581089"/>
            <a:ext cx="3079073" cy="1169966"/>
          </a:xfrm>
          <a:prstGeom prst="rect">
            <a:avLst/>
          </a:prstGeom>
          <a:ln w="12700" cmpd="sng">
            <a:solidFill>
              <a:schemeClr val="tx1"/>
            </a:solidFill>
          </a:ln>
        </p:spPr>
      </p:pic>
      <p:sp>
        <p:nvSpPr>
          <p:cNvPr id="4" name="ZoneTexte 3"/>
          <p:cNvSpPr txBox="1"/>
          <p:nvPr/>
        </p:nvSpPr>
        <p:spPr>
          <a:xfrm>
            <a:off x="88607" y="5045327"/>
            <a:ext cx="2030564" cy="338554"/>
          </a:xfrm>
          <a:prstGeom prst="rect">
            <a:avLst/>
          </a:prstGeom>
          <a:noFill/>
        </p:spPr>
        <p:txBody>
          <a:bodyPr wrap="square" rtlCol="0">
            <a:spAutoFit/>
          </a:bodyPr>
          <a:lstStyle/>
          <a:p>
            <a:r>
              <a:rPr lang="fr-FR" sz="1600" i="1" dirty="0" smtClean="0">
                <a:solidFill>
                  <a:srgbClr val="FFEF0C"/>
                </a:solidFill>
              </a:rPr>
              <a:t>Tous droits réservés</a:t>
            </a:r>
            <a:endParaRPr lang="fr-FR" sz="1600" i="1" dirty="0">
              <a:solidFill>
                <a:srgbClr val="FFEF0C"/>
              </a:solidFill>
            </a:endParaRPr>
          </a:p>
        </p:txBody>
      </p:sp>
    </p:spTree>
    <p:extLst>
      <p:ext uri="{BB962C8B-B14F-4D97-AF65-F5344CB8AC3E}">
        <p14:creationId xmlns:p14="http://schemas.microsoft.com/office/powerpoint/2010/main" val="52215663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12426" y="5822088"/>
            <a:ext cx="8957734" cy="984885"/>
          </a:xfrm>
          <a:prstGeom prst="rect">
            <a:avLst/>
          </a:prstGeom>
          <a:noFill/>
          <a:ln>
            <a:noFill/>
          </a:ln>
        </p:spPr>
        <p:txBody>
          <a:bodyPr wrap="square" rtlCol="0">
            <a:spAutoFit/>
          </a:bodyPr>
          <a:lstStyle/>
          <a:p>
            <a:pPr algn="just">
              <a:spcAft>
                <a:spcPts val="300"/>
              </a:spcAft>
            </a:pPr>
            <a:r>
              <a:rPr lang="fr-FR" sz="2000" dirty="0" smtClean="0">
                <a:cs typeface="Britannic Bold"/>
              </a:rPr>
              <a:t>« Le patron de l’hôtel m’affirme qu’il existe un tram, celui du Vieux-Port, qui y mène tout droit. Il faut que j’aille expérimenter cela ce matin. »</a:t>
            </a:r>
          </a:p>
          <a:p>
            <a:pPr algn="r">
              <a:spcAft>
                <a:spcPts val="1200"/>
              </a:spcAft>
            </a:pPr>
            <a:r>
              <a:rPr lang="fr-FR" sz="1600" i="1" dirty="0">
                <a:cs typeface="Britannic Bold"/>
              </a:rPr>
              <a:t>Lettre à JMM, mercredi 22 mars 1916</a:t>
            </a:r>
          </a:p>
        </p:txBody>
      </p:sp>
      <p:pic>
        <p:nvPicPr>
          <p:cNvPr id="5" name="Image 4" descr="Républiqu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2396" y="61602"/>
            <a:ext cx="7826903" cy="5773197"/>
          </a:xfrm>
          <a:prstGeom prst="rect">
            <a:avLst/>
          </a:prstGeom>
          <a:ln w="12700" cmpd="sng">
            <a:solidFill>
              <a:schemeClr val="tx1"/>
            </a:solidFill>
          </a:ln>
        </p:spPr>
      </p:pic>
      <p:sp>
        <p:nvSpPr>
          <p:cNvPr id="6" name="Connecteur 5"/>
          <p:cNvSpPr/>
          <p:nvPr/>
        </p:nvSpPr>
        <p:spPr>
          <a:xfrm>
            <a:off x="1010097" y="4150451"/>
            <a:ext cx="1131226" cy="1099657"/>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502963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4372" y="976698"/>
            <a:ext cx="7776697" cy="5509201"/>
          </a:xfrm>
          <a:prstGeom prst="rect">
            <a:avLst/>
          </a:prstGeom>
        </p:spPr>
        <p:txBody>
          <a:bodyPr wrap="square">
            <a:spAutoFit/>
          </a:bodyPr>
          <a:lstStyle/>
          <a:p>
            <a:pPr algn="ctr">
              <a:spcAft>
                <a:spcPts val="1200"/>
              </a:spcAft>
            </a:pPr>
            <a:r>
              <a:rPr lang="fr-FR" sz="2800" dirty="0" smtClean="0">
                <a:cs typeface="Britannic Bold"/>
              </a:rPr>
              <a:t>Le patron de l’hôtel ne se trompait pas...</a:t>
            </a:r>
          </a:p>
          <a:p>
            <a:pPr algn="ctr">
              <a:spcAft>
                <a:spcPts val="1200"/>
              </a:spcAft>
            </a:pPr>
            <a:r>
              <a:rPr lang="fr-FR" sz="2800" dirty="0" smtClean="0">
                <a:cs typeface="Britannic Bold"/>
              </a:rPr>
              <a:t>Katherine a dû en effet emprunter la ligne 51 :</a:t>
            </a:r>
          </a:p>
          <a:p>
            <a:pPr algn="ctr">
              <a:spcAft>
                <a:spcPts val="1200"/>
              </a:spcAft>
            </a:pPr>
            <a:r>
              <a:rPr lang="fr-FR" sz="2800" dirty="0" smtClean="0">
                <a:cs typeface="Britannic Bold"/>
              </a:rPr>
              <a:t>Quai </a:t>
            </a:r>
            <a:r>
              <a:rPr lang="fr-FR" sz="2800" dirty="0">
                <a:cs typeface="Britannic Bold"/>
              </a:rPr>
              <a:t>du Port - Ruisseau </a:t>
            </a:r>
            <a:r>
              <a:rPr lang="fr-FR" sz="2800" dirty="0" smtClean="0">
                <a:cs typeface="Britannic Bold"/>
              </a:rPr>
              <a:t>Mirabeau</a:t>
            </a:r>
          </a:p>
          <a:p>
            <a:pPr algn="ctr">
              <a:spcAft>
                <a:spcPts val="1200"/>
              </a:spcAft>
            </a:pPr>
            <a:endParaRPr lang="fr-FR" sz="2800" dirty="0">
              <a:cs typeface="Britannic Bold"/>
            </a:endParaRPr>
          </a:p>
          <a:p>
            <a:pPr algn="ctr">
              <a:spcAft>
                <a:spcPts val="1200"/>
              </a:spcAft>
            </a:pPr>
            <a:r>
              <a:rPr lang="fr-FR" sz="2800" dirty="0">
                <a:cs typeface="Britannic Bold"/>
              </a:rPr>
              <a:t>L’itinéraire empruntait tous les quais de bout en bout, depuis le Quai du Port et le Quai de la Joliette jusqu’au Quai de la Pinède.</a:t>
            </a:r>
          </a:p>
          <a:p>
            <a:pPr algn="ctr">
              <a:spcAft>
                <a:spcPts val="1200"/>
              </a:spcAft>
            </a:pPr>
            <a:endParaRPr lang="fr-FR" sz="2800" dirty="0" smtClean="0">
              <a:cs typeface="Britannic Bold"/>
            </a:endParaRPr>
          </a:p>
          <a:p>
            <a:pPr algn="r"/>
            <a:r>
              <a:rPr lang="fr-FR" sz="2000" dirty="0" smtClean="0">
                <a:cs typeface="Britannic Bold"/>
              </a:rPr>
              <a:t>Source : </a:t>
            </a:r>
            <a:r>
              <a:rPr lang="fr-FR" sz="2000" i="1" dirty="0" smtClean="0">
                <a:cs typeface="Britannic Bold"/>
              </a:rPr>
              <a:t>Les tramways de Marseille ont cent ans</a:t>
            </a:r>
          </a:p>
          <a:p>
            <a:pPr algn="r"/>
            <a:r>
              <a:rPr lang="fr-FR" sz="2000" dirty="0" smtClean="0">
                <a:cs typeface="Britannic Bold"/>
              </a:rPr>
              <a:t>Jacques </a:t>
            </a:r>
            <a:r>
              <a:rPr lang="fr-FR" sz="2000" dirty="0" err="1" smtClean="0">
                <a:cs typeface="Britannic Bold"/>
              </a:rPr>
              <a:t>Laupiès</a:t>
            </a:r>
            <a:r>
              <a:rPr lang="fr-FR" sz="2000" dirty="0" smtClean="0">
                <a:cs typeface="Britannic Bold"/>
              </a:rPr>
              <a:t> </a:t>
            </a:r>
            <a:r>
              <a:rPr lang="fr-FR" sz="2000" dirty="0">
                <a:cs typeface="Britannic Bold"/>
              </a:rPr>
              <a:t>-</a:t>
            </a:r>
            <a:r>
              <a:rPr lang="fr-FR" sz="2000" dirty="0" smtClean="0">
                <a:cs typeface="Britannic Bold"/>
              </a:rPr>
              <a:t> Roland Martin (1975)</a:t>
            </a:r>
            <a:endParaRPr lang="fr-FR" sz="2000" dirty="0">
              <a:cs typeface="Britannic Bold"/>
            </a:endParaRPr>
          </a:p>
          <a:p>
            <a:pPr algn="ctr">
              <a:spcAft>
                <a:spcPts val="1200"/>
              </a:spcAft>
            </a:pPr>
            <a:endParaRPr lang="fr-FR" sz="2800" dirty="0" smtClean="0">
              <a:cs typeface="Britannic Bold"/>
            </a:endParaRPr>
          </a:p>
        </p:txBody>
      </p:sp>
    </p:spTree>
    <p:extLst>
      <p:ext uri="{BB962C8B-B14F-4D97-AF65-F5344CB8AC3E}">
        <p14:creationId xmlns:p14="http://schemas.microsoft.com/office/powerpoint/2010/main" val="375603418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Quai du Port 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072" y="51689"/>
            <a:ext cx="9036000" cy="5620052"/>
          </a:xfrm>
          <a:prstGeom prst="rect">
            <a:avLst/>
          </a:prstGeom>
          <a:ln w="12700" cmpd="sng">
            <a:solidFill>
              <a:schemeClr val="tx1"/>
            </a:solidFill>
          </a:ln>
        </p:spPr>
      </p:pic>
      <p:sp>
        <p:nvSpPr>
          <p:cNvPr id="3" name="Rectangle 2"/>
          <p:cNvSpPr/>
          <p:nvPr/>
        </p:nvSpPr>
        <p:spPr>
          <a:xfrm>
            <a:off x="572941" y="5773301"/>
            <a:ext cx="8066186" cy="830997"/>
          </a:xfrm>
          <a:prstGeom prst="rect">
            <a:avLst/>
          </a:prstGeom>
        </p:spPr>
        <p:txBody>
          <a:bodyPr wrap="square">
            <a:spAutoFit/>
          </a:bodyPr>
          <a:lstStyle/>
          <a:p>
            <a:pPr algn="ctr">
              <a:spcAft>
                <a:spcPts val="1200"/>
              </a:spcAft>
            </a:pPr>
            <a:r>
              <a:rPr lang="fr-FR" sz="2400" dirty="0">
                <a:cs typeface="Britannic Bold"/>
              </a:rPr>
              <a:t>Le terminus du Quai de la Fraternité se trouvait sur le Quai du Port, le long du trottoir de la Samaritaine.</a:t>
            </a:r>
          </a:p>
        </p:txBody>
      </p:sp>
      <p:sp>
        <p:nvSpPr>
          <p:cNvPr id="5" name="Connecteur 4"/>
          <p:cNvSpPr/>
          <p:nvPr/>
        </p:nvSpPr>
        <p:spPr>
          <a:xfrm>
            <a:off x="7160860" y="3263779"/>
            <a:ext cx="784184" cy="856559"/>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9331057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7915" y="5939600"/>
            <a:ext cx="5017720" cy="461665"/>
          </a:xfrm>
          <a:prstGeom prst="rect">
            <a:avLst/>
          </a:prstGeom>
        </p:spPr>
        <p:txBody>
          <a:bodyPr wrap="none">
            <a:spAutoFit/>
          </a:bodyPr>
          <a:lstStyle/>
          <a:p>
            <a:pPr algn="ctr">
              <a:spcAft>
                <a:spcPts val="1200"/>
              </a:spcAft>
            </a:pPr>
            <a:r>
              <a:rPr lang="fr-FR" sz="2400" dirty="0" smtClean="0">
                <a:cs typeface="Britannic Bold"/>
              </a:rPr>
              <a:t>Motrices B-744 et B-806 sur la ligne 51</a:t>
            </a:r>
            <a:endParaRPr lang="fr-FR" sz="2400" dirty="0">
              <a:cs typeface="Britannic Bold"/>
            </a:endParaRPr>
          </a:p>
        </p:txBody>
      </p:sp>
      <p:pic>
        <p:nvPicPr>
          <p:cNvPr id="3" name="Image 2" descr="Joliett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59774"/>
            <a:ext cx="9036000" cy="5673007"/>
          </a:xfrm>
          <a:prstGeom prst="rect">
            <a:avLst/>
          </a:prstGeom>
          <a:ln w="12700" cmpd="sng">
            <a:solidFill>
              <a:schemeClr val="tx1"/>
            </a:solidFill>
          </a:ln>
        </p:spPr>
      </p:pic>
    </p:spTree>
    <p:extLst>
      <p:ext uri="{BB962C8B-B14F-4D97-AF65-F5344CB8AC3E}">
        <p14:creationId xmlns:p14="http://schemas.microsoft.com/office/powerpoint/2010/main" val="156633030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p:nvPr/>
        </p:nvGrpSpPr>
        <p:grpSpPr>
          <a:xfrm>
            <a:off x="56449" y="56449"/>
            <a:ext cx="8825970" cy="6752140"/>
            <a:chOff x="56449" y="56449"/>
            <a:chExt cx="8825970" cy="6752140"/>
          </a:xfrm>
        </p:grpSpPr>
        <p:pic>
          <p:nvPicPr>
            <p:cNvPr id="2" name="Image 1" descr="Gare de Lyon.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6449" y="56449"/>
              <a:ext cx="3959999" cy="6752140"/>
            </a:xfrm>
            <a:prstGeom prst="rect">
              <a:avLst/>
            </a:prstGeom>
            <a:ln>
              <a:solidFill>
                <a:schemeClr val="tx1"/>
              </a:solidFill>
            </a:ln>
          </p:spPr>
        </p:pic>
        <p:sp>
          <p:nvSpPr>
            <p:cNvPr id="3" name="ZoneTexte 2"/>
            <p:cNvSpPr txBox="1"/>
            <p:nvPr/>
          </p:nvSpPr>
          <p:spPr>
            <a:xfrm>
              <a:off x="4383518" y="1463806"/>
              <a:ext cx="4498901" cy="3293209"/>
            </a:xfrm>
            <a:prstGeom prst="rect">
              <a:avLst/>
            </a:prstGeom>
            <a:noFill/>
          </p:spPr>
          <p:txBody>
            <a:bodyPr wrap="square" rtlCol="0">
              <a:spAutoFit/>
            </a:bodyPr>
            <a:lstStyle/>
            <a:p>
              <a:pPr algn="ctr">
                <a:spcAft>
                  <a:spcPts val="1200"/>
                </a:spcAft>
              </a:pPr>
              <a:r>
                <a:rPr lang="fr-FR" sz="6600" dirty="0" smtClean="0">
                  <a:latin typeface="Britannic Bold"/>
                  <a:cs typeface="Britannic Bold"/>
                </a:rPr>
                <a:t>De Paris</a:t>
              </a:r>
              <a:br>
                <a:rPr lang="fr-FR" sz="6600" dirty="0" smtClean="0">
                  <a:latin typeface="Britannic Bold"/>
                  <a:cs typeface="Britannic Bold"/>
                </a:rPr>
              </a:br>
              <a:r>
                <a:rPr lang="fr-FR" sz="6600" dirty="0" smtClean="0">
                  <a:latin typeface="Britannic Bold"/>
                  <a:cs typeface="Britannic Bold"/>
                </a:rPr>
                <a:t>à</a:t>
              </a:r>
              <a:endParaRPr lang="fr-FR" sz="6600" dirty="0">
                <a:latin typeface="Britannic Bold"/>
                <a:cs typeface="Britannic Bold"/>
              </a:endParaRPr>
            </a:p>
            <a:p>
              <a:pPr algn="ctr">
                <a:spcAft>
                  <a:spcPts val="1200"/>
                </a:spcAft>
              </a:pPr>
              <a:r>
                <a:rPr lang="fr-FR" sz="6600" dirty="0" smtClean="0">
                  <a:latin typeface="Britannic Bold"/>
                  <a:cs typeface="Britannic Bold"/>
                </a:rPr>
                <a:t>Marseille…</a:t>
              </a:r>
              <a:endParaRPr lang="fr-FR" sz="6600" dirty="0">
                <a:latin typeface="Britannic Bold"/>
                <a:cs typeface="Britannic Bold"/>
              </a:endParaRPr>
            </a:p>
          </p:txBody>
        </p:sp>
        <p:sp>
          <p:nvSpPr>
            <p:cNvPr id="5" name="ZoneTexte 4"/>
            <p:cNvSpPr txBox="1"/>
            <p:nvPr/>
          </p:nvSpPr>
          <p:spPr>
            <a:xfrm>
              <a:off x="3858382" y="6170094"/>
              <a:ext cx="4585394" cy="584776"/>
            </a:xfrm>
            <a:prstGeom prst="rect">
              <a:avLst/>
            </a:prstGeom>
            <a:noFill/>
          </p:spPr>
          <p:txBody>
            <a:bodyPr wrap="square" rtlCol="0">
              <a:spAutoFit/>
            </a:bodyPr>
            <a:lstStyle/>
            <a:p>
              <a:pPr algn="ctr"/>
              <a:r>
                <a:rPr lang="fr-FR" sz="1600" dirty="0" smtClean="0"/>
                <a:t>Page de titre d’une brochure publicitaire éditée</a:t>
              </a:r>
              <a:br>
                <a:rPr lang="fr-FR" sz="1600" dirty="0" smtClean="0"/>
              </a:br>
              <a:r>
                <a:rPr lang="fr-FR" sz="1600" dirty="0" smtClean="0"/>
                <a:t>par la Compagnie PLM (</a:t>
              </a:r>
              <a:r>
                <a:rPr lang="fr-FR" sz="1600" dirty="0" err="1" smtClean="0"/>
                <a:t>circa</a:t>
              </a:r>
              <a:r>
                <a:rPr lang="fr-FR" sz="1600" dirty="0" smtClean="0"/>
                <a:t> 1910)</a:t>
              </a:r>
              <a:endParaRPr lang="fr-FR" sz="1600" dirty="0"/>
            </a:p>
          </p:txBody>
        </p:sp>
      </p:grpSp>
    </p:spTree>
    <p:extLst>
      <p:ext uri="{BB962C8B-B14F-4D97-AF65-F5344CB8AC3E}">
        <p14:creationId xmlns:p14="http://schemas.microsoft.com/office/powerpoint/2010/main" val="5672550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32812" y="6064981"/>
            <a:ext cx="7131831" cy="461665"/>
          </a:xfrm>
          <a:prstGeom prst="rect">
            <a:avLst/>
          </a:prstGeom>
          <a:noFill/>
        </p:spPr>
        <p:txBody>
          <a:bodyPr wrap="square" rtlCol="0">
            <a:spAutoFit/>
          </a:bodyPr>
          <a:lstStyle/>
          <a:p>
            <a:pPr algn="ctr"/>
            <a:r>
              <a:rPr lang="fr-FR" sz="2400" dirty="0" smtClean="0"/>
              <a:t>L’itinéraire longe le Bassin des Docks...</a:t>
            </a:r>
            <a:endParaRPr lang="fr-FR" sz="2400" dirty="0"/>
          </a:p>
        </p:txBody>
      </p:sp>
      <p:pic>
        <p:nvPicPr>
          <p:cNvPr id="4" name="Image 3" descr="Bassin des Docks (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44305"/>
            <a:ext cx="9036000" cy="5838904"/>
          </a:xfrm>
          <a:prstGeom prst="rect">
            <a:avLst/>
          </a:prstGeom>
          <a:ln w="12700" cmpd="sng">
            <a:solidFill>
              <a:schemeClr val="tx1"/>
            </a:solidFill>
          </a:ln>
        </p:spPr>
      </p:pic>
    </p:spTree>
    <p:extLst>
      <p:ext uri="{BB962C8B-B14F-4D97-AF65-F5344CB8AC3E}">
        <p14:creationId xmlns:p14="http://schemas.microsoft.com/office/powerpoint/2010/main" val="10316271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Bassin des Môle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51690"/>
            <a:ext cx="9036000" cy="5641466"/>
          </a:xfrm>
          <a:prstGeom prst="rect">
            <a:avLst/>
          </a:prstGeom>
          <a:ln w="12700" cmpd="sng">
            <a:solidFill>
              <a:srgbClr val="000000"/>
            </a:solidFill>
          </a:ln>
        </p:spPr>
      </p:pic>
      <p:sp>
        <p:nvSpPr>
          <p:cNvPr id="3" name="ZoneTexte 2"/>
          <p:cNvSpPr txBox="1"/>
          <p:nvPr/>
        </p:nvSpPr>
        <p:spPr>
          <a:xfrm>
            <a:off x="118141" y="5781764"/>
            <a:ext cx="8897563" cy="707886"/>
          </a:xfrm>
          <a:prstGeom prst="rect">
            <a:avLst/>
          </a:prstGeom>
          <a:noFill/>
        </p:spPr>
        <p:txBody>
          <a:bodyPr wrap="square" rtlCol="0">
            <a:spAutoFit/>
          </a:bodyPr>
          <a:lstStyle/>
          <a:p>
            <a:pPr algn="just"/>
            <a:r>
              <a:rPr lang="fr-FR" sz="2400" dirty="0" smtClean="0">
                <a:cs typeface="Britannic Bold"/>
              </a:rPr>
              <a:t>« Le </a:t>
            </a:r>
            <a:r>
              <a:rPr lang="fr-FR" sz="2400" dirty="0">
                <a:cs typeface="Britannic Bold"/>
              </a:rPr>
              <a:t>bateau mouille au môle C, Bassin National. </a:t>
            </a:r>
            <a:r>
              <a:rPr lang="fr-FR" sz="2400" dirty="0" smtClean="0">
                <a:cs typeface="Britannic Bold"/>
              </a:rPr>
              <a:t>»</a:t>
            </a:r>
          </a:p>
          <a:p>
            <a:pPr algn="r"/>
            <a:r>
              <a:rPr lang="fr-FR" sz="1600" i="1" dirty="0" smtClean="0">
                <a:cs typeface="Britannic Bold"/>
              </a:rPr>
              <a:t>Lettre à JMM, 21 mars 1916 </a:t>
            </a:r>
            <a:endParaRPr lang="fr-FR" sz="1600" i="1" dirty="0"/>
          </a:p>
        </p:txBody>
      </p:sp>
    </p:spTree>
    <p:extLst>
      <p:ext uri="{BB962C8B-B14F-4D97-AF65-F5344CB8AC3E}">
        <p14:creationId xmlns:p14="http://schemas.microsoft.com/office/powerpoint/2010/main" val="31020084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lan Bassin Nationa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37" y="44304"/>
            <a:ext cx="6479998" cy="6768678"/>
          </a:xfrm>
          <a:prstGeom prst="rect">
            <a:avLst/>
          </a:prstGeom>
          <a:ln w="12700" cmpd="sng">
            <a:solidFill>
              <a:schemeClr val="tx1"/>
            </a:solidFill>
          </a:ln>
        </p:spPr>
      </p:pic>
      <p:sp>
        <p:nvSpPr>
          <p:cNvPr id="4" name="Connecteur 3"/>
          <p:cNvSpPr/>
          <p:nvPr/>
        </p:nvSpPr>
        <p:spPr>
          <a:xfrm>
            <a:off x="3668289" y="3351752"/>
            <a:ext cx="843254" cy="1669447"/>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672714" y="1033776"/>
            <a:ext cx="2356177" cy="4834752"/>
          </a:xfrm>
          <a:prstGeom prst="rect">
            <a:avLst/>
          </a:prstGeom>
          <a:ln w="12700" cmpd="sng">
            <a:solidFill>
              <a:schemeClr val="tx1"/>
            </a:solidFill>
          </a:ln>
        </p:spPr>
      </p:pic>
      <p:cxnSp>
        <p:nvCxnSpPr>
          <p:cNvPr id="6" name="Connecteur droit 5"/>
          <p:cNvCxnSpPr/>
          <p:nvPr/>
        </p:nvCxnSpPr>
        <p:spPr>
          <a:xfrm>
            <a:off x="2355455" y="5530705"/>
            <a:ext cx="2060099" cy="14769"/>
          </a:xfrm>
          <a:prstGeom prst="line">
            <a:avLst/>
          </a:prstGeom>
          <a:ln w="38100" cmpd="sng">
            <a:solidFill>
              <a:srgbClr val="E600B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414233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ardinia 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312" y="51689"/>
            <a:ext cx="9036000" cy="5393418"/>
          </a:xfrm>
          <a:prstGeom prst="rect">
            <a:avLst/>
          </a:prstGeom>
          <a:ln w="12700" cmpd="sng">
            <a:solidFill>
              <a:schemeClr val="tx1"/>
            </a:solidFill>
          </a:ln>
        </p:spPr>
      </p:pic>
      <p:sp>
        <p:nvSpPr>
          <p:cNvPr id="3" name="ZoneTexte 2"/>
          <p:cNvSpPr txBox="1"/>
          <p:nvPr/>
        </p:nvSpPr>
        <p:spPr>
          <a:xfrm>
            <a:off x="1114964" y="5744844"/>
            <a:ext cx="6881767" cy="461665"/>
          </a:xfrm>
          <a:prstGeom prst="rect">
            <a:avLst/>
          </a:prstGeom>
          <a:noFill/>
        </p:spPr>
        <p:txBody>
          <a:bodyPr wrap="square" rtlCol="0">
            <a:spAutoFit/>
          </a:bodyPr>
          <a:lstStyle/>
          <a:p>
            <a:pPr algn="ctr"/>
            <a:r>
              <a:rPr lang="fr-FR" sz="2400" dirty="0" smtClean="0"/>
              <a:t>Le paquebot « SARDINIA » </a:t>
            </a:r>
            <a:r>
              <a:rPr lang="fr-FR" sz="2400" dirty="0" err="1" smtClean="0"/>
              <a:t>circa</a:t>
            </a:r>
            <a:r>
              <a:rPr lang="fr-FR" sz="2400" dirty="0" smtClean="0"/>
              <a:t> 1910</a:t>
            </a:r>
            <a:endParaRPr lang="fr-FR" sz="2400" dirty="0"/>
          </a:p>
        </p:txBody>
      </p:sp>
    </p:spTree>
    <p:extLst>
      <p:ext uri="{BB962C8B-B14F-4D97-AF65-F5344CB8AC3E}">
        <p14:creationId xmlns:p14="http://schemas.microsoft.com/office/powerpoint/2010/main" val="317215573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1980" y="347054"/>
            <a:ext cx="8952020" cy="4708981"/>
          </a:xfrm>
          <a:prstGeom prst="rect">
            <a:avLst/>
          </a:prstGeom>
          <a:noFill/>
        </p:spPr>
        <p:txBody>
          <a:bodyPr wrap="square" rtlCol="0">
            <a:spAutoFit/>
          </a:bodyPr>
          <a:lstStyle/>
          <a:p>
            <a:r>
              <a:rPr lang="fr-FR" sz="4800" dirty="0">
                <a:latin typeface="Britannic Bold"/>
                <a:cs typeface="Britannic Bold"/>
              </a:rPr>
              <a:t>Le </a:t>
            </a:r>
            <a:r>
              <a:rPr lang="fr-FR" sz="4800" dirty="0" err="1">
                <a:latin typeface="Britannic Bold"/>
                <a:cs typeface="Britannic Bold"/>
              </a:rPr>
              <a:t>Sardinia</a:t>
            </a:r>
            <a:r>
              <a:rPr lang="fr-FR" sz="4800" dirty="0">
                <a:latin typeface="Britannic Bold"/>
                <a:cs typeface="Britannic Bold"/>
              </a:rPr>
              <a:t> en </a:t>
            </a:r>
            <a:r>
              <a:rPr lang="fr-FR" sz="4800" dirty="0" smtClean="0">
                <a:latin typeface="Britannic Bold"/>
                <a:cs typeface="Britannic Bold"/>
              </a:rPr>
              <a:t>quelques dates</a:t>
            </a:r>
            <a:r>
              <a:rPr lang="fr-FR" sz="4800" dirty="0">
                <a:latin typeface="Britannic Bold"/>
                <a:cs typeface="Britannic Bold"/>
              </a:rPr>
              <a:t>..</a:t>
            </a:r>
            <a:r>
              <a:rPr lang="fr-FR" sz="4800" dirty="0" smtClean="0">
                <a:latin typeface="Britannic Bold"/>
                <a:cs typeface="Britannic Bold"/>
              </a:rPr>
              <a:t>.</a:t>
            </a:r>
          </a:p>
          <a:p>
            <a:endParaRPr lang="fr-FR" sz="3200" dirty="0">
              <a:latin typeface="Britannic Bold"/>
              <a:cs typeface="Britannic Bold"/>
            </a:endParaRPr>
          </a:p>
          <a:p>
            <a:pPr marL="449263" indent="-107950">
              <a:spcAft>
                <a:spcPts val="2400"/>
              </a:spcAft>
              <a:buFont typeface="Arial"/>
              <a:buChar char="•"/>
            </a:pPr>
            <a:r>
              <a:rPr lang="fr-FR" sz="4000" dirty="0" smtClean="0">
                <a:cs typeface="Cambria"/>
              </a:rPr>
              <a:t>1902 : </a:t>
            </a:r>
            <a:r>
              <a:rPr lang="fr-FR" sz="4000" dirty="0">
                <a:cs typeface="Cambria"/>
              </a:rPr>
              <a:t>lancement</a:t>
            </a:r>
          </a:p>
          <a:p>
            <a:pPr marL="449263" indent="-107950">
              <a:spcAft>
                <a:spcPts val="2400"/>
              </a:spcAft>
              <a:buFont typeface="Arial"/>
              <a:buChar char="•"/>
            </a:pPr>
            <a:r>
              <a:rPr lang="fr-FR" sz="4000" dirty="0" smtClean="0">
                <a:cs typeface="Cambria"/>
              </a:rPr>
              <a:t>1916 : </a:t>
            </a:r>
            <a:r>
              <a:rPr lang="fr-FR" sz="4000" dirty="0">
                <a:cs typeface="Cambria"/>
              </a:rPr>
              <a:t>transport de troupes</a:t>
            </a:r>
          </a:p>
          <a:p>
            <a:pPr marL="449263" indent="-107950">
              <a:spcAft>
                <a:spcPts val="2400"/>
              </a:spcAft>
              <a:buFont typeface="Arial"/>
              <a:buChar char="•"/>
            </a:pPr>
            <a:r>
              <a:rPr lang="fr-FR" sz="4000" dirty="0" smtClean="0">
                <a:cs typeface="Cambria"/>
              </a:rPr>
              <a:t>1918 : </a:t>
            </a:r>
            <a:r>
              <a:rPr lang="fr-FR" sz="4000" dirty="0">
                <a:cs typeface="Cambria"/>
              </a:rPr>
              <a:t>torpillé en Méditerranée</a:t>
            </a:r>
          </a:p>
          <a:p>
            <a:pPr marL="449263" indent="-107950">
              <a:spcAft>
                <a:spcPts val="2400"/>
              </a:spcAft>
              <a:buFont typeface="Arial"/>
              <a:buChar char="•"/>
            </a:pPr>
            <a:r>
              <a:rPr lang="fr-FR" sz="4000" dirty="0" smtClean="0">
                <a:cs typeface="Cambria"/>
              </a:rPr>
              <a:t>1925 : vendu puis démoli </a:t>
            </a:r>
            <a:r>
              <a:rPr lang="fr-FR" sz="4000" dirty="0">
                <a:cs typeface="Cambria"/>
              </a:rPr>
              <a:t>au Japon</a:t>
            </a:r>
          </a:p>
        </p:txBody>
      </p:sp>
    </p:spTree>
    <p:extLst>
      <p:ext uri="{BB962C8B-B14F-4D97-AF65-F5344CB8AC3E}">
        <p14:creationId xmlns:p14="http://schemas.microsoft.com/office/powerpoint/2010/main" val="287735471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7971" y="169835"/>
            <a:ext cx="8676047" cy="6186309"/>
          </a:xfrm>
          <a:prstGeom prst="rect">
            <a:avLst/>
          </a:prstGeom>
          <a:noFill/>
        </p:spPr>
        <p:txBody>
          <a:bodyPr wrap="square" rtlCol="0">
            <a:spAutoFit/>
          </a:bodyPr>
          <a:lstStyle/>
          <a:p>
            <a:r>
              <a:rPr lang="fr-FR" sz="4800" dirty="0" smtClean="0">
                <a:latin typeface="Britannic Bold"/>
                <a:cs typeface="Britannic Bold"/>
              </a:rPr>
              <a:t>.</a:t>
            </a:r>
            <a:r>
              <a:rPr lang="fr-FR" sz="4800" dirty="0">
                <a:latin typeface="Britannic Bold"/>
                <a:cs typeface="Britannic Bold"/>
              </a:rPr>
              <a:t>.. </a:t>
            </a:r>
            <a:r>
              <a:rPr lang="fr-FR" sz="4800" dirty="0" smtClean="0">
                <a:latin typeface="Britannic Bold"/>
                <a:cs typeface="Britannic Bold"/>
              </a:rPr>
              <a:t>et en quelques chiffres</a:t>
            </a:r>
          </a:p>
          <a:p>
            <a:endParaRPr lang="fr-FR" dirty="0">
              <a:latin typeface="Britannic Bold"/>
              <a:cs typeface="Britannic Bold"/>
            </a:endParaRPr>
          </a:p>
          <a:p>
            <a:pPr marL="449263" indent="-107950">
              <a:spcAft>
                <a:spcPts val="1200"/>
              </a:spcAft>
              <a:buFont typeface="Arial"/>
              <a:buChar char="•"/>
            </a:pPr>
            <a:r>
              <a:rPr lang="fr-FR" sz="4000" dirty="0">
                <a:cs typeface="Cambria"/>
              </a:rPr>
              <a:t>Longueur : 137 </a:t>
            </a:r>
            <a:r>
              <a:rPr lang="fr-FR" sz="4000" dirty="0" smtClean="0">
                <a:cs typeface="Cambria"/>
              </a:rPr>
              <a:t>m</a:t>
            </a:r>
          </a:p>
          <a:p>
            <a:pPr marL="449263" indent="-107950">
              <a:spcAft>
                <a:spcPts val="1200"/>
              </a:spcAft>
              <a:buFont typeface="Arial"/>
              <a:buChar char="•"/>
            </a:pPr>
            <a:r>
              <a:rPr lang="fr-FR" sz="4000" dirty="0" smtClean="0">
                <a:cs typeface="Cambria"/>
              </a:rPr>
              <a:t>Largeur </a:t>
            </a:r>
            <a:r>
              <a:rPr lang="fr-FR" sz="4000" dirty="0">
                <a:cs typeface="Cambria"/>
              </a:rPr>
              <a:t>: 16 </a:t>
            </a:r>
            <a:r>
              <a:rPr lang="fr-FR" sz="4000" dirty="0" smtClean="0">
                <a:cs typeface="Cambria"/>
              </a:rPr>
              <a:t>m</a:t>
            </a:r>
          </a:p>
          <a:p>
            <a:pPr marL="449263" indent="-107950">
              <a:spcAft>
                <a:spcPts val="1200"/>
              </a:spcAft>
              <a:buFont typeface="Arial"/>
              <a:buChar char="•"/>
            </a:pPr>
            <a:r>
              <a:rPr lang="fr-FR" sz="4000" dirty="0" smtClean="0">
                <a:cs typeface="Cambria"/>
              </a:rPr>
              <a:t>Tonnage </a:t>
            </a:r>
            <a:r>
              <a:rPr lang="fr-FR" sz="4000" dirty="0">
                <a:cs typeface="Cambria"/>
              </a:rPr>
              <a:t>: 6574 </a:t>
            </a:r>
            <a:r>
              <a:rPr lang="fr-FR" sz="4000" dirty="0" err="1" smtClean="0">
                <a:cs typeface="Cambria"/>
              </a:rPr>
              <a:t>t</a:t>
            </a:r>
            <a:endParaRPr lang="fr-FR" sz="4000" dirty="0">
              <a:cs typeface="Cambria"/>
            </a:endParaRPr>
          </a:p>
          <a:p>
            <a:pPr marL="449263" indent="-107950">
              <a:spcAft>
                <a:spcPts val="1200"/>
              </a:spcAft>
              <a:buFont typeface="Arial"/>
              <a:buChar char="•"/>
            </a:pPr>
            <a:r>
              <a:rPr lang="fr-FR" sz="4000" dirty="0" smtClean="0">
                <a:cs typeface="Cambria"/>
              </a:rPr>
              <a:t>Tirant </a:t>
            </a:r>
            <a:r>
              <a:rPr lang="fr-FR" sz="4000" dirty="0">
                <a:cs typeface="Cambria"/>
              </a:rPr>
              <a:t>d’eau : 8,30 </a:t>
            </a:r>
            <a:r>
              <a:rPr lang="fr-FR" sz="4000" dirty="0" smtClean="0">
                <a:cs typeface="Cambria"/>
              </a:rPr>
              <a:t>m</a:t>
            </a:r>
          </a:p>
          <a:p>
            <a:pPr marL="449263" indent="-107950">
              <a:spcAft>
                <a:spcPts val="1200"/>
              </a:spcAft>
              <a:buFont typeface="Arial"/>
              <a:buChar char="•"/>
            </a:pPr>
            <a:r>
              <a:rPr lang="fr-FR" sz="4000" dirty="0" smtClean="0">
                <a:cs typeface="Cambria"/>
              </a:rPr>
              <a:t>Vitesse </a:t>
            </a:r>
            <a:r>
              <a:rPr lang="fr-FR" sz="4000" dirty="0">
                <a:cs typeface="Cambria"/>
              </a:rPr>
              <a:t>: 14 </a:t>
            </a:r>
            <a:r>
              <a:rPr lang="fr-FR" sz="4000" dirty="0" smtClean="0">
                <a:cs typeface="Cambria"/>
              </a:rPr>
              <a:t>nœuds</a:t>
            </a:r>
            <a:endParaRPr lang="fr-FR" sz="4000" dirty="0">
              <a:cs typeface="Cambria"/>
            </a:endParaRPr>
          </a:p>
          <a:p>
            <a:pPr marL="449263" indent="-107950">
              <a:spcAft>
                <a:spcPts val="1200"/>
              </a:spcAft>
              <a:buFont typeface="Arial"/>
              <a:buChar char="•"/>
            </a:pPr>
            <a:r>
              <a:rPr lang="fr-FR" sz="4000" dirty="0" smtClean="0">
                <a:cs typeface="Cambria"/>
              </a:rPr>
              <a:t>Capacité </a:t>
            </a:r>
            <a:r>
              <a:rPr lang="fr-FR" sz="4000" dirty="0">
                <a:cs typeface="Cambria"/>
              </a:rPr>
              <a:t>: 160 passagers</a:t>
            </a:r>
            <a:br>
              <a:rPr lang="fr-FR" sz="4000" dirty="0">
                <a:cs typeface="Cambria"/>
              </a:rPr>
            </a:br>
            <a:r>
              <a:rPr lang="fr-FR" sz="3200" dirty="0">
                <a:cs typeface="Cambria"/>
              </a:rPr>
              <a:t>(90 en 1ère classe et 70 en 2nde classe)</a:t>
            </a:r>
          </a:p>
        </p:txBody>
      </p:sp>
    </p:spTree>
    <p:extLst>
      <p:ext uri="{BB962C8B-B14F-4D97-AF65-F5344CB8AC3E}">
        <p14:creationId xmlns:p14="http://schemas.microsoft.com/office/powerpoint/2010/main" val="391557817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ardinia 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51688"/>
            <a:ext cx="9036000" cy="5796195"/>
          </a:xfrm>
          <a:prstGeom prst="rect">
            <a:avLst/>
          </a:prstGeom>
          <a:ln w="12700" cmpd="sng">
            <a:solidFill>
              <a:schemeClr val="tx1"/>
            </a:solidFill>
          </a:ln>
        </p:spPr>
      </p:pic>
      <p:sp>
        <p:nvSpPr>
          <p:cNvPr id="2" name="ZoneTexte 1"/>
          <p:cNvSpPr txBox="1"/>
          <p:nvPr/>
        </p:nvSpPr>
        <p:spPr>
          <a:xfrm>
            <a:off x="952517" y="6054977"/>
            <a:ext cx="7332183" cy="461665"/>
          </a:xfrm>
          <a:prstGeom prst="rect">
            <a:avLst/>
          </a:prstGeom>
          <a:noFill/>
        </p:spPr>
        <p:txBody>
          <a:bodyPr wrap="square" rtlCol="0">
            <a:spAutoFit/>
          </a:bodyPr>
          <a:lstStyle/>
          <a:p>
            <a:pPr algn="ctr"/>
            <a:r>
              <a:rPr lang="fr-FR" sz="2400" dirty="0" smtClean="0"/>
              <a:t>Le </a:t>
            </a:r>
            <a:r>
              <a:rPr lang="fr-FR" sz="2400" dirty="0" err="1" smtClean="0"/>
              <a:t>Sardinia</a:t>
            </a:r>
            <a:r>
              <a:rPr lang="fr-FR" sz="2400" dirty="0" smtClean="0"/>
              <a:t>, devenu transport de troupes courant 1916</a:t>
            </a:r>
            <a:endParaRPr lang="fr-FR" sz="2400" dirty="0"/>
          </a:p>
        </p:txBody>
      </p:sp>
    </p:spTree>
    <p:extLst>
      <p:ext uri="{BB962C8B-B14F-4D97-AF65-F5344CB8AC3E}">
        <p14:creationId xmlns:p14="http://schemas.microsoft.com/office/powerpoint/2010/main" val="39931038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ardinia 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44304"/>
            <a:ext cx="9036000" cy="5716785"/>
          </a:xfrm>
          <a:prstGeom prst="rect">
            <a:avLst/>
          </a:prstGeom>
          <a:ln w="12700" cmpd="sng">
            <a:solidFill>
              <a:schemeClr val="tx1"/>
            </a:solidFill>
          </a:ln>
        </p:spPr>
      </p:pic>
      <p:sp>
        <p:nvSpPr>
          <p:cNvPr id="3" name="ZoneTexte 2"/>
          <p:cNvSpPr txBox="1"/>
          <p:nvPr/>
        </p:nvSpPr>
        <p:spPr>
          <a:xfrm>
            <a:off x="413498" y="5806830"/>
            <a:ext cx="8365924" cy="830997"/>
          </a:xfrm>
          <a:prstGeom prst="rect">
            <a:avLst/>
          </a:prstGeom>
          <a:noFill/>
        </p:spPr>
        <p:txBody>
          <a:bodyPr wrap="square" rtlCol="0">
            <a:spAutoFit/>
          </a:bodyPr>
          <a:lstStyle/>
          <a:p>
            <a:pPr algn="ctr"/>
            <a:r>
              <a:rPr lang="fr-FR" sz="2400" dirty="0" smtClean="0"/>
              <a:t>La superstructure du poste de commandement semble avoir été démontée sur ce cliché vraisemblablement plus tardif.</a:t>
            </a:r>
            <a:endParaRPr lang="fr-FR" sz="2400" dirty="0"/>
          </a:p>
        </p:txBody>
      </p:sp>
    </p:spTree>
    <p:extLst>
      <p:ext uri="{BB962C8B-B14F-4D97-AF65-F5344CB8AC3E}">
        <p14:creationId xmlns:p14="http://schemas.microsoft.com/office/powerpoint/2010/main" val="180130360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4995" y="500753"/>
            <a:ext cx="7282442" cy="5355312"/>
          </a:xfrm>
          <a:prstGeom prst="rect">
            <a:avLst/>
          </a:prstGeom>
        </p:spPr>
        <p:txBody>
          <a:bodyPr wrap="square">
            <a:spAutoFit/>
          </a:bodyPr>
          <a:lstStyle/>
          <a:p>
            <a:pPr algn="ctr">
              <a:lnSpc>
                <a:spcPct val="150000"/>
              </a:lnSpc>
              <a:spcAft>
                <a:spcPts val="1200"/>
              </a:spcAft>
            </a:pPr>
            <a:r>
              <a:rPr lang="fr-FR" sz="6600" dirty="0" smtClean="0">
                <a:latin typeface="Britannic Bold"/>
                <a:cs typeface="Britannic Bold"/>
              </a:rPr>
              <a:t>Marseille</a:t>
            </a:r>
            <a:br>
              <a:rPr lang="fr-FR" sz="6600" dirty="0" smtClean="0">
                <a:latin typeface="Britannic Bold"/>
                <a:cs typeface="Britannic Bold"/>
              </a:rPr>
            </a:br>
            <a:r>
              <a:rPr lang="fr-FR" sz="6600" dirty="0" smtClean="0">
                <a:latin typeface="Britannic Bold"/>
                <a:cs typeface="Britannic Bold"/>
              </a:rPr>
              <a:t>par nécessité</a:t>
            </a:r>
          </a:p>
          <a:p>
            <a:pPr algn="ctr">
              <a:spcAft>
                <a:spcPts val="1200"/>
              </a:spcAft>
            </a:pPr>
            <a:endParaRPr lang="fr-FR" sz="4800" dirty="0" smtClean="0">
              <a:latin typeface="Britannic Bold"/>
              <a:cs typeface="Britannic Bold"/>
            </a:endParaRPr>
          </a:p>
          <a:p>
            <a:pPr algn="ctr">
              <a:spcAft>
                <a:spcPts val="1200"/>
              </a:spcAft>
            </a:pPr>
            <a:endParaRPr lang="fr-FR" dirty="0" smtClean="0">
              <a:latin typeface="Britannic Bold"/>
              <a:cs typeface="Britannic Bold"/>
            </a:endParaRPr>
          </a:p>
          <a:p>
            <a:pPr algn="ctr">
              <a:spcAft>
                <a:spcPts val="1200"/>
              </a:spcAft>
            </a:pPr>
            <a:r>
              <a:rPr lang="fr-FR" sz="4800" dirty="0">
                <a:latin typeface="Britannic Bold"/>
                <a:cs typeface="Britannic Bold"/>
              </a:rPr>
              <a:t>H</a:t>
            </a:r>
            <a:r>
              <a:rPr lang="fr-FR" sz="4800" dirty="0" smtClean="0">
                <a:latin typeface="Britannic Bold"/>
                <a:cs typeface="Britannic Bold"/>
              </a:rPr>
              <a:t>iver 1918</a:t>
            </a:r>
            <a:endParaRPr lang="fr-FR" sz="4800" dirty="0">
              <a:latin typeface="Britannic Bold"/>
              <a:cs typeface="Britannic Bold"/>
            </a:endParaRPr>
          </a:p>
        </p:txBody>
      </p:sp>
    </p:spTree>
    <p:extLst>
      <p:ext uri="{BB962C8B-B14F-4D97-AF65-F5344CB8AC3E}">
        <p14:creationId xmlns:p14="http://schemas.microsoft.com/office/powerpoint/2010/main" val="349317043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02103" y="745796"/>
            <a:ext cx="8225631" cy="4647426"/>
          </a:xfrm>
          <a:prstGeom prst="rect">
            <a:avLst/>
          </a:prstGeom>
          <a:noFill/>
        </p:spPr>
        <p:txBody>
          <a:bodyPr wrap="square" rtlCol="0">
            <a:spAutoFit/>
          </a:bodyPr>
          <a:lstStyle/>
          <a:p>
            <a:pPr indent="88900" algn="just">
              <a:lnSpc>
                <a:spcPct val="150000"/>
              </a:lnSpc>
            </a:pPr>
            <a:r>
              <a:rPr lang="fr-FR" sz="2800" dirty="0" smtClean="0"/>
              <a:t>« Communiqué du front :</a:t>
            </a:r>
          </a:p>
          <a:p>
            <a:pPr algn="just">
              <a:lnSpc>
                <a:spcPct val="150000"/>
              </a:lnSpc>
            </a:pPr>
            <a:r>
              <a:rPr lang="fr-FR" sz="2800" dirty="0" smtClean="0"/>
              <a:t>Nos troupes ont effectué une avance sur le Consulat et obtenu un succès total ; la tranchée est établie jusqu’à Paris. Nous comptons poursuivre  notre avance sous le couvert des gaz samedi prochain. L’ennemi est en force, mais le moral de </a:t>
            </a:r>
            <a:r>
              <a:rPr lang="fr-FR" sz="2800" dirty="0" err="1" smtClean="0"/>
              <a:t>Wig</a:t>
            </a:r>
            <a:r>
              <a:rPr lang="fr-FR" sz="2800" dirty="0" smtClean="0"/>
              <a:t> excellent. »</a:t>
            </a:r>
          </a:p>
          <a:p>
            <a:pPr algn="just"/>
            <a:endParaRPr lang="fr-FR" sz="1400" dirty="0" smtClean="0"/>
          </a:p>
          <a:p>
            <a:pPr algn="just"/>
            <a:endParaRPr lang="fr-FR" sz="1400" dirty="0" smtClean="0"/>
          </a:p>
          <a:p>
            <a:pPr algn="r"/>
            <a:r>
              <a:rPr lang="fr-FR" sz="1600" i="1" dirty="0" smtClean="0"/>
              <a:t>Lettre à JMM, mardi 19 mars 1918, écrite du </a:t>
            </a:r>
            <a:r>
              <a:rPr lang="fr-FR" sz="1600" i="1" dirty="0"/>
              <a:t>Café </a:t>
            </a:r>
            <a:r>
              <a:rPr lang="fr-FR" sz="1600" i="1"/>
              <a:t>de </a:t>
            </a:r>
            <a:r>
              <a:rPr lang="fr-FR" sz="1600" i="1" smtClean="0"/>
              <a:t>France </a:t>
            </a:r>
            <a:endParaRPr lang="fr-FR" sz="1600" i="1" dirty="0"/>
          </a:p>
        </p:txBody>
      </p:sp>
    </p:spTree>
    <p:extLst>
      <p:ext uri="{BB962C8B-B14F-4D97-AF65-F5344CB8AC3E}">
        <p14:creationId xmlns:p14="http://schemas.microsoft.com/office/powerpoint/2010/main" val="166442455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r 14"/>
          <p:cNvGrpSpPr/>
          <p:nvPr/>
        </p:nvGrpSpPr>
        <p:grpSpPr>
          <a:xfrm>
            <a:off x="63504" y="63505"/>
            <a:ext cx="8833844" cy="6739749"/>
            <a:chOff x="63504" y="63505"/>
            <a:chExt cx="8833844" cy="6739749"/>
          </a:xfrm>
        </p:grpSpPr>
        <p:pic>
          <p:nvPicPr>
            <p:cNvPr id="6" name="Image 5" descr="Réseau PLM.jpe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3504" y="63505"/>
              <a:ext cx="4103720" cy="6739749"/>
            </a:xfrm>
            <a:prstGeom prst="rect">
              <a:avLst/>
            </a:prstGeom>
            <a:ln w="12700" cmpd="sng">
              <a:solidFill>
                <a:schemeClr val="tx1"/>
              </a:solidFill>
            </a:ln>
          </p:spPr>
        </p:pic>
        <p:sp>
          <p:nvSpPr>
            <p:cNvPr id="3" name="ZoneTexte 2"/>
            <p:cNvSpPr txBox="1"/>
            <p:nvPr/>
          </p:nvSpPr>
          <p:spPr>
            <a:xfrm>
              <a:off x="4398447" y="1313121"/>
              <a:ext cx="4498901" cy="3785652"/>
            </a:xfrm>
            <a:prstGeom prst="rect">
              <a:avLst/>
            </a:prstGeom>
            <a:noFill/>
          </p:spPr>
          <p:txBody>
            <a:bodyPr wrap="square" rtlCol="0">
              <a:spAutoFit/>
            </a:bodyPr>
            <a:lstStyle/>
            <a:p>
              <a:pPr algn="ctr">
                <a:spcAft>
                  <a:spcPts val="1200"/>
                </a:spcAft>
              </a:pPr>
              <a:r>
                <a:rPr lang="fr-FR" sz="4000" dirty="0" smtClean="0">
                  <a:cs typeface="Cambria"/>
                </a:rPr>
                <a:t>Katherine et John quittent Londres le mardi 16 novembre 1915 (?) et arrivent à Marseille </a:t>
              </a:r>
              <a:br>
                <a:rPr lang="fr-FR" sz="4000" dirty="0" smtClean="0">
                  <a:cs typeface="Cambria"/>
                </a:rPr>
              </a:br>
              <a:r>
                <a:rPr lang="fr-FR" sz="4000" dirty="0" smtClean="0">
                  <a:cs typeface="Cambria"/>
                </a:rPr>
                <a:t>le jeudi 18 (?).</a:t>
              </a:r>
              <a:endParaRPr lang="fr-FR" sz="4000" dirty="0">
                <a:cs typeface="Cambria"/>
              </a:endParaRPr>
            </a:p>
          </p:txBody>
        </p:sp>
        <p:sp>
          <p:nvSpPr>
            <p:cNvPr id="4" name="ZoneTexte 3"/>
            <p:cNvSpPr txBox="1"/>
            <p:nvPr/>
          </p:nvSpPr>
          <p:spPr>
            <a:xfrm>
              <a:off x="4167224" y="6351467"/>
              <a:ext cx="3265714" cy="338554"/>
            </a:xfrm>
            <a:prstGeom prst="rect">
              <a:avLst/>
            </a:prstGeom>
            <a:noFill/>
          </p:spPr>
          <p:txBody>
            <a:bodyPr wrap="square" rtlCol="0">
              <a:spAutoFit/>
            </a:bodyPr>
            <a:lstStyle/>
            <a:p>
              <a:pPr algn="ctr"/>
              <a:r>
                <a:rPr lang="fr-FR" sz="1600" dirty="0" smtClean="0"/>
                <a:t>Plan extrait de la brochure précitée</a:t>
              </a:r>
              <a:endParaRPr lang="fr-FR" sz="1600" dirty="0"/>
            </a:p>
          </p:txBody>
        </p:sp>
      </p:grpSp>
      <p:grpSp>
        <p:nvGrpSpPr>
          <p:cNvPr id="14" name="Grouper 13"/>
          <p:cNvGrpSpPr/>
          <p:nvPr/>
        </p:nvGrpSpPr>
        <p:grpSpPr>
          <a:xfrm>
            <a:off x="765175" y="714375"/>
            <a:ext cx="1352550" cy="4171950"/>
            <a:chOff x="765175" y="714375"/>
            <a:chExt cx="1352550" cy="4171950"/>
          </a:xfrm>
        </p:grpSpPr>
        <p:grpSp>
          <p:nvGrpSpPr>
            <p:cNvPr id="11" name="Grouper 10"/>
            <p:cNvGrpSpPr/>
            <p:nvPr/>
          </p:nvGrpSpPr>
          <p:grpSpPr>
            <a:xfrm>
              <a:off x="765175" y="714375"/>
              <a:ext cx="527050" cy="358775"/>
              <a:chOff x="765175" y="714375"/>
              <a:chExt cx="527050" cy="358775"/>
            </a:xfrm>
          </p:grpSpPr>
          <p:sp>
            <p:nvSpPr>
              <p:cNvPr id="2" name="Forme libre 1"/>
              <p:cNvSpPr/>
              <p:nvPr/>
            </p:nvSpPr>
            <p:spPr>
              <a:xfrm>
                <a:off x="765175" y="714375"/>
                <a:ext cx="50800" cy="57150"/>
              </a:xfrm>
              <a:custGeom>
                <a:avLst/>
                <a:gdLst>
                  <a:gd name="connsiteX0" fmla="*/ 0 w 50800"/>
                  <a:gd name="connsiteY0" fmla="*/ 0 h 57150"/>
                  <a:gd name="connsiteX1" fmla="*/ 28575 w 50800"/>
                  <a:gd name="connsiteY1" fmla="*/ 22225 h 57150"/>
                  <a:gd name="connsiteX2" fmla="*/ 34925 w 50800"/>
                  <a:gd name="connsiteY2" fmla="*/ 41275 h 57150"/>
                  <a:gd name="connsiteX3" fmla="*/ 50800 w 5080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0800" h="57150">
                    <a:moveTo>
                      <a:pt x="0" y="0"/>
                    </a:moveTo>
                    <a:cubicBezTo>
                      <a:pt x="4884" y="3256"/>
                      <a:pt x="24186" y="14325"/>
                      <a:pt x="28575" y="22225"/>
                    </a:cubicBezTo>
                    <a:cubicBezTo>
                      <a:pt x="31826" y="28076"/>
                      <a:pt x="30192" y="36542"/>
                      <a:pt x="34925" y="41275"/>
                    </a:cubicBezTo>
                    <a:lnTo>
                      <a:pt x="50800" y="57150"/>
                    </a:lnTo>
                  </a:path>
                </a:pathLst>
              </a:custGeom>
              <a:ln w="38100" cmpd="sng">
                <a:solidFill>
                  <a:srgbClr val="E600B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 name="Forme libre 4"/>
              <p:cNvSpPr/>
              <p:nvPr/>
            </p:nvSpPr>
            <p:spPr>
              <a:xfrm>
                <a:off x="857250" y="812800"/>
                <a:ext cx="76200" cy="12991"/>
              </a:xfrm>
              <a:custGeom>
                <a:avLst/>
                <a:gdLst>
                  <a:gd name="connsiteX0" fmla="*/ 0 w 76200"/>
                  <a:gd name="connsiteY0" fmla="*/ 0 h 12991"/>
                  <a:gd name="connsiteX1" fmla="*/ 19050 w 76200"/>
                  <a:gd name="connsiteY1" fmla="*/ 3175 h 12991"/>
                  <a:gd name="connsiteX2" fmla="*/ 41275 w 76200"/>
                  <a:gd name="connsiteY2" fmla="*/ 6350 h 12991"/>
                  <a:gd name="connsiteX3" fmla="*/ 76200 w 76200"/>
                  <a:gd name="connsiteY3" fmla="*/ 12700 h 12991"/>
                </a:gdLst>
                <a:ahLst/>
                <a:cxnLst>
                  <a:cxn ang="0">
                    <a:pos x="connsiteX0" y="connsiteY0"/>
                  </a:cxn>
                  <a:cxn ang="0">
                    <a:pos x="connsiteX1" y="connsiteY1"/>
                  </a:cxn>
                  <a:cxn ang="0">
                    <a:pos x="connsiteX2" y="connsiteY2"/>
                  </a:cxn>
                  <a:cxn ang="0">
                    <a:pos x="connsiteX3" y="connsiteY3"/>
                  </a:cxn>
                </a:cxnLst>
                <a:rect l="l" t="t" r="r" b="b"/>
                <a:pathLst>
                  <a:path w="76200" h="12991">
                    <a:moveTo>
                      <a:pt x="0" y="0"/>
                    </a:moveTo>
                    <a:lnTo>
                      <a:pt x="19050" y="3175"/>
                    </a:lnTo>
                    <a:cubicBezTo>
                      <a:pt x="26447" y="4313"/>
                      <a:pt x="34015" y="4535"/>
                      <a:pt x="41275" y="6350"/>
                    </a:cubicBezTo>
                    <a:cubicBezTo>
                      <a:pt x="76108" y="15058"/>
                      <a:pt x="36897" y="12700"/>
                      <a:pt x="76200" y="12700"/>
                    </a:cubicBezTo>
                  </a:path>
                </a:pathLst>
              </a:custGeom>
              <a:ln w="38100" cmpd="sng">
                <a:solidFill>
                  <a:srgbClr val="E600B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 name="Forme libre 6"/>
              <p:cNvSpPr/>
              <p:nvPr/>
            </p:nvSpPr>
            <p:spPr>
              <a:xfrm>
                <a:off x="984250" y="835316"/>
                <a:ext cx="76200" cy="12991"/>
              </a:xfrm>
              <a:custGeom>
                <a:avLst/>
                <a:gdLst>
                  <a:gd name="connsiteX0" fmla="*/ 0 w 76200"/>
                  <a:gd name="connsiteY0" fmla="*/ 0 h 12991"/>
                  <a:gd name="connsiteX1" fmla="*/ 19050 w 76200"/>
                  <a:gd name="connsiteY1" fmla="*/ 3175 h 12991"/>
                  <a:gd name="connsiteX2" fmla="*/ 41275 w 76200"/>
                  <a:gd name="connsiteY2" fmla="*/ 6350 h 12991"/>
                  <a:gd name="connsiteX3" fmla="*/ 76200 w 76200"/>
                  <a:gd name="connsiteY3" fmla="*/ 12700 h 12991"/>
                </a:gdLst>
                <a:ahLst/>
                <a:cxnLst>
                  <a:cxn ang="0">
                    <a:pos x="connsiteX0" y="connsiteY0"/>
                  </a:cxn>
                  <a:cxn ang="0">
                    <a:pos x="connsiteX1" y="connsiteY1"/>
                  </a:cxn>
                  <a:cxn ang="0">
                    <a:pos x="connsiteX2" y="connsiteY2"/>
                  </a:cxn>
                  <a:cxn ang="0">
                    <a:pos x="connsiteX3" y="connsiteY3"/>
                  </a:cxn>
                </a:cxnLst>
                <a:rect l="l" t="t" r="r" b="b"/>
                <a:pathLst>
                  <a:path w="76200" h="12991">
                    <a:moveTo>
                      <a:pt x="0" y="0"/>
                    </a:moveTo>
                    <a:lnTo>
                      <a:pt x="19050" y="3175"/>
                    </a:lnTo>
                    <a:cubicBezTo>
                      <a:pt x="26447" y="4313"/>
                      <a:pt x="34015" y="4535"/>
                      <a:pt x="41275" y="6350"/>
                    </a:cubicBezTo>
                    <a:cubicBezTo>
                      <a:pt x="76108" y="15058"/>
                      <a:pt x="36897" y="12700"/>
                      <a:pt x="76200" y="12700"/>
                    </a:cubicBezTo>
                  </a:path>
                </a:pathLst>
              </a:custGeom>
              <a:ln w="38100" cmpd="sng">
                <a:solidFill>
                  <a:srgbClr val="E600B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 name="Forme libre 7"/>
              <p:cNvSpPr/>
              <p:nvPr/>
            </p:nvSpPr>
            <p:spPr>
              <a:xfrm>
                <a:off x="1098550" y="866775"/>
                <a:ext cx="47625" cy="41275"/>
              </a:xfrm>
              <a:custGeom>
                <a:avLst/>
                <a:gdLst>
                  <a:gd name="connsiteX0" fmla="*/ 0 w 47625"/>
                  <a:gd name="connsiteY0" fmla="*/ 0 h 41275"/>
                  <a:gd name="connsiteX1" fmla="*/ 15875 w 47625"/>
                  <a:gd name="connsiteY1" fmla="*/ 9525 h 41275"/>
                  <a:gd name="connsiteX2" fmla="*/ 22225 w 47625"/>
                  <a:gd name="connsiteY2" fmla="*/ 19050 h 41275"/>
                  <a:gd name="connsiteX3" fmla="*/ 31750 w 47625"/>
                  <a:gd name="connsiteY3" fmla="*/ 28575 h 41275"/>
                  <a:gd name="connsiteX4" fmla="*/ 38100 w 47625"/>
                  <a:gd name="connsiteY4" fmla="*/ 38100 h 41275"/>
                  <a:gd name="connsiteX5" fmla="*/ 47625 w 47625"/>
                  <a:gd name="connsiteY5" fmla="*/ 41275 h 4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41275">
                    <a:moveTo>
                      <a:pt x="0" y="0"/>
                    </a:moveTo>
                    <a:cubicBezTo>
                      <a:pt x="5292" y="3175"/>
                      <a:pt x="11190" y="5509"/>
                      <a:pt x="15875" y="9525"/>
                    </a:cubicBezTo>
                    <a:cubicBezTo>
                      <a:pt x="18772" y="12008"/>
                      <a:pt x="19782" y="16119"/>
                      <a:pt x="22225" y="19050"/>
                    </a:cubicBezTo>
                    <a:cubicBezTo>
                      <a:pt x="25100" y="22499"/>
                      <a:pt x="28875" y="25126"/>
                      <a:pt x="31750" y="28575"/>
                    </a:cubicBezTo>
                    <a:cubicBezTo>
                      <a:pt x="34193" y="31506"/>
                      <a:pt x="35120" y="35716"/>
                      <a:pt x="38100" y="38100"/>
                    </a:cubicBezTo>
                    <a:cubicBezTo>
                      <a:pt x="40713" y="40191"/>
                      <a:pt x="47625" y="41275"/>
                      <a:pt x="47625" y="41275"/>
                    </a:cubicBezTo>
                  </a:path>
                </a:pathLst>
              </a:custGeom>
              <a:ln w="38100" cmpd="sng">
                <a:solidFill>
                  <a:srgbClr val="E600B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Forme libre 8"/>
              <p:cNvSpPr/>
              <p:nvPr/>
            </p:nvSpPr>
            <p:spPr>
              <a:xfrm>
                <a:off x="1203325" y="942975"/>
                <a:ext cx="63500" cy="22339"/>
              </a:xfrm>
              <a:custGeom>
                <a:avLst/>
                <a:gdLst>
                  <a:gd name="connsiteX0" fmla="*/ 0 w 63500"/>
                  <a:gd name="connsiteY0" fmla="*/ 0 h 22339"/>
                  <a:gd name="connsiteX1" fmla="*/ 38100 w 63500"/>
                  <a:gd name="connsiteY1" fmla="*/ 9525 h 22339"/>
                  <a:gd name="connsiteX2" fmla="*/ 60325 w 63500"/>
                  <a:gd name="connsiteY2" fmla="*/ 22225 h 22339"/>
                  <a:gd name="connsiteX3" fmla="*/ 63500 w 63500"/>
                  <a:gd name="connsiteY3" fmla="*/ 22225 h 22339"/>
                </a:gdLst>
                <a:ahLst/>
                <a:cxnLst>
                  <a:cxn ang="0">
                    <a:pos x="connsiteX0" y="connsiteY0"/>
                  </a:cxn>
                  <a:cxn ang="0">
                    <a:pos x="connsiteX1" y="connsiteY1"/>
                  </a:cxn>
                  <a:cxn ang="0">
                    <a:pos x="connsiteX2" y="connsiteY2"/>
                  </a:cxn>
                  <a:cxn ang="0">
                    <a:pos x="connsiteX3" y="connsiteY3"/>
                  </a:cxn>
                </a:cxnLst>
                <a:rect l="l" t="t" r="r" b="b"/>
                <a:pathLst>
                  <a:path w="63500" h="22339">
                    <a:moveTo>
                      <a:pt x="0" y="0"/>
                    </a:moveTo>
                    <a:cubicBezTo>
                      <a:pt x="16571" y="2367"/>
                      <a:pt x="23879" y="1625"/>
                      <a:pt x="38100" y="9525"/>
                    </a:cubicBezTo>
                    <a:cubicBezTo>
                      <a:pt x="56991" y="20020"/>
                      <a:pt x="43558" y="18033"/>
                      <a:pt x="60325" y="22225"/>
                    </a:cubicBezTo>
                    <a:cubicBezTo>
                      <a:pt x="61352" y="22482"/>
                      <a:pt x="62442" y="22225"/>
                      <a:pt x="63500" y="22225"/>
                    </a:cubicBezTo>
                  </a:path>
                </a:pathLst>
              </a:custGeom>
              <a:ln w="38100" cmpd="sng">
                <a:solidFill>
                  <a:srgbClr val="E600B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 name="Forme libre 9"/>
              <p:cNvSpPr/>
              <p:nvPr/>
            </p:nvSpPr>
            <p:spPr>
              <a:xfrm>
                <a:off x="1282082" y="1016000"/>
                <a:ext cx="10143" cy="57150"/>
              </a:xfrm>
              <a:custGeom>
                <a:avLst/>
                <a:gdLst>
                  <a:gd name="connsiteX0" fmla="*/ 10143 w 10143"/>
                  <a:gd name="connsiteY0" fmla="*/ 0 h 57150"/>
                  <a:gd name="connsiteX1" fmla="*/ 6968 w 10143"/>
                  <a:gd name="connsiteY1" fmla="*/ 19050 h 57150"/>
                  <a:gd name="connsiteX2" fmla="*/ 618 w 10143"/>
                  <a:gd name="connsiteY2" fmla="*/ 31750 h 57150"/>
                  <a:gd name="connsiteX3" fmla="*/ 618 w 10143"/>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0143" h="57150">
                    <a:moveTo>
                      <a:pt x="10143" y="0"/>
                    </a:moveTo>
                    <a:cubicBezTo>
                      <a:pt x="9085" y="6350"/>
                      <a:pt x="8818" y="12884"/>
                      <a:pt x="6968" y="19050"/>
                    </a:cubicBezTo>
                    <a:cubicBezTo>
                      <a:pt x="5608" y="23583"/>
                      <a:pt x="1396" y="27081"/>
                      <a:pt x="618" y="31750"/>
                    </a:cubicBezTo>
                    <a:cubicBezTo>
                      <a:pt x="-774" y="40101"/>
                      <a:pt x="618" y="48683"/>
                      <a:pt x="618" y="57150"/>
                    </a:cubicBezTo>
                  </a:path>
                </a:pathLst>
              </a:custGeom>
              <a:ln w="38100" cmpd="sng">
                <a:solidFill>
                  <a:srgbClr val="E600B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12" name="Forme libre 11"/>
            <p:cNvSpPr/>
            <p:nvPr/>
          </p:nvSpPr>
          <p:spPr>
            <a:xfrm>
              <a:off x="1222699" y="1127125"/>
              <a:ext cx="895026" cy="1631950"/>
            </a:xfrm>
            <a:custGeom>
              <a:avLst/>
              <a:gdLst>
                <a:gd name="connsiteX0" fmla="*/ 56826 w 891851"/>
                <a:gd name="connsiteY0" fmla="*/ 0 h 1632460"/>
                <a:gd name="connsiteX1" fmla="*/ 56826 w 891851"/>
                <a:gd name="connsiteY1" fmla="*/ 47625 h 1632460"/>
                <a:gd name="connsiteX2" fmla="*/ 60001 w 891851"/>
                <a:gd name="connsiteY2" fmla="*/ 193675 h 1632460"/>
                <a:gd name="connsiteX3" fmla="*/ 66351 w 891851"/>
                <a:gd name="connsiteY3" fmla="*/ 203200 h 1632460"/>
                <a:gd name="connsiteX4" fmla="*/ 85401 w 891851"/>
                <a:gd name="connsiteY4" fmla="*/ 212725 h 1632460"/>
                <a:gd name="connsiteX5" fmla="*/ 91751 w 891851"/>
                <a:gd name="connsiteY5" fmla="*/ 225425 h 1632460"/>
                <a:gd name="connsiteX6" fmla="*/ 98101 w 891851"/>
                <a:gd name="connsiteY6" fmla="*/ 234950 h 1632460"/>
                <a:gd name="connsiteX7" fmla="*/ 101276 w 891851"/>
                <a:gd name="connsiteY7" fmla="*/ 250825 h 1632460"/>
                <a:gd name="connsiteX8" fmla="*/ 104451 w 891851"/>
                <a:gd name="connsiteY8" fmla="*/ 263525 h 1632460"/>
                <a:gd name="connsiteX9" fmla="*/ 110801 w 891851"/>
                <a:gd name="connsiteY9" fmla="*/ 276225 h 1632460"/>
                <a:gd name="connsiteX10" fmla="*/ 117151 w 891851"/>
                <a:gd name="connsiteY10" fmla="*/ 301625 h 1632460"/>
                <a:gd name="connsiteX11" fmla="*/ 129851 w 891851"/>
                <a:gd name="connsiteY11" fmla="*/ 323850 h 1632460"/>
                <a:gd name="connsiteX12" fmla="*/ 126676 w 891851"/>
                <a:gd name="connsiteY12" fmla="*/ 390525 h 1632460"/>
                <a:gd name="connsiteX13" fmla="*/ 120326 w 891851"/>
                <a:gd name="connsiteY13" fmla="*/ 412750 h 1632460"/>
                <a:gd name="connsiteX14" fmla="*/ 107626 w 891851"/>
                <a:gd name="connsiteY14" fmla="*/ 457200 h 1632460"/>
                <a:gd name="connsiteX15" fmla="*/ 98101 w 891851"/>
                <a:gd name="connsiteY15" fmla="*/ 469900 h 1632460"/>
                <a:gd name="connsiteX16" fmla="*/ 85401 w 891851"/>
                <a:gd name="connsiteY16" fmla="*/ 485775 h 1632460"/>
                <a:gd name="connsiteX17" fmla="*/ 82226 w 891851"/>
                <a:gd name="connsiteY17" fmla="*/ 495300 h 1632460"/>
                <a:gd name="connsiteX18" fmla="*/ 69526 w 891851"/>
                <a:gd name="connsiteY18" fmla="*/ 514350 h 1632460"/>
                <a:gd name="connsiteX19" fmla="*/ 66351 w 891851"/>
                <a:gd name="connsiteY19" fmla="*/ 523875 h 1632460"/>
                <a:gd name="connsiteX20" fmla="*/ 60001 w 891851"/>
                <a:gd name="connsiteY20" fmla="*/ 533400 h 1632460"/>
                <a:gd name="connsiteX21" fmla="*/ 44126 w 891851"/>
                <a:gd name="connsiteY21" fmla="*/ 552450 h 1632460"/>
                <a:gd name="connsiteX22" fmla="*/ 37776 w 891851"/>
                <a:gd name="connsiteY22" fmla="*/ 571500 h 1632460"/>
                <a:gd name="connsiteX23" fmla="*/ 31426 w 891851"/>
                <a:gd name="connsiteY23" fmla="*/ 581025 h 1632460"/>
                <a:gd name="connsiteX24" fmla="*/ 18726 w 891851"/>
                <a:gd name="connsiteY24" fmla="*/ 609600 h 1632460"/>
                <a:gd name="connsiteX25" fmla="*/ 6026 w 891851"/>
                <a:gd name="connsiteY25" fmla="*/ 612775 h 1632460"/>
                <a:gd name="connsiteX26" fmla="*/ 6026 w 891851"/>
                <a:gd name="connsiteY26" fmla="*/ 685800 h 1632460"/>
                <a:gd name="connsiteX27" fmla="*/ 12376 w 891851"/>
                <a:gd name="connsiteY27" fmla="*/ 704850 h 1632460"/>
                <a:gd name="connsiteX28" fmla="*/ 15551 w 891851"/>
                <a:gd name="connsiteY28" fmla="*/ 727075 h 1632460"/>
                <a:gd name="connsiteX29" fmla="*/ 28251 w 891851"/>
                <a:gd name="connsiteY29" fmla="*/ 765175 h 1632460"/>
                <a:gd name="connsiteX30" fmla="*/ 31426 w 891851"/>
                <a:gd name="connsiteY30" fmla="*/ 774700 h 1632460"/>
                <a:gd name="connsiteX31" fmla="*/ 34601 w 891851"/>
                <a:gd name="connsiteY31" fmla="*/ 784225 h 1632460"/>
                <a:gd name="connsiteX32" fmla="*/ 40951 w 891851"/>
                <a:gd name="connsiteY32" fmla="*/ 793750 h 1632460"/>
                <a:gd name="connsiteX33" fmla="*/ 44126 w 891851"/>
                <a:gd name="connsiteY33" fmla="*/ 803275 h 1632460"/>
                <a:gd name="connsiteX34" fmla="*/ 56826 w 891851"/>
                <a:gd name="connsiteY34" fmla="*/ 828675 h 1632460"/>
                <a:gd name="connsiteX35" fmla="*/ 66351 w 891851"/>
                <a:gd name="connsiteY35" fmla="*/ 866775 h 1632460"/>
                <a:gd name="connsiteX36" fmla="*/ 82226 w 891851"/>
                <a:gd name="connsiteY36" fmla="*/ 889000 h 1632460"/>
                <a:gd name="connsiteX37" fmla="*/ 85401 w 891851"/>
                <a:gd name="connsiteY37" fmla="*/ 898525 h 1632460"/>
                <a:gd name="connsiteX38" fmla="*/ 91751 w 891851"/>
                <a:gd name="connsiteY38" fmla="*/ 908050 h 1632460"/>
                <a:gd name="connsiteX39" fmla="*/ 94926 w 891851"/>
                <a:gd name="connsiteY39" fmla="*/ 920750 h 1632460"/>
                <a:gd name="connsiteX40" fmla="*/ 101276 w 891851"/>
                <a:gd name="connsiteY40" fmla="*/ 939800 h 1632460"/>
                <a:gd name="connsiteX41" fmla="*/ 117151 w 891851"/>
                <a:gd name="connsiteY41" fmla="*/ 987425 h 1632460"/>
                <a:gd name="connsiteX42" fmla="*/ 133026 w 891851"/>
                <a:gd name="connsiteY42" fmla="*/ 1016000 h 1632460"/>
                <a:gd name="connsiteX43" fmla="*/ 152076 w 891851"/>
                <a:gd name="connsiteY43" fmla="*/ 1022350 h 1632460"/>
                <a:gd name="connsiteX44" fmla="*/ 171126 w 891851"/>
                <a:gd name="connsiteY44" fmla="*/ 1031875 h 1632460"/>
                <a:gd name="connsiteX45" fmla="*/ 196526 w 891851"/>
                <a:gd name="connsiteY45" fmla="*/ 1054100 h 1632460"/>
                <a:gd name="connsiteX46" fmla="*/ 206051 w 891851"/>
                <a:gd name="connsiteY46" fmla="*/ 1060450 h 1632460"/>
                <a:gd name="connsiteX47" fmla="*/ 215576 w 891851"/>
                <a:gd name="connsiteY47" fmla="*/ 1063625 h 1632460"/>
                <a:gd name="connsiteX48" fmla="*/ 247326 w 891851"/>
                <a:gd name="connsiteY48" fmla="*/ 1089025 h 1632460"/>
                <a:gd name="connsiteX49" fmla="*/ 256851 w 891851"/>
                <a:gd name="connsiteY49" fmla="*/ 1092200 h 1632460"/>
                <a:gd name="connsiteX50" fmla="*/ 269551 w 891851"/>
                <a:gd name="connsiteY50" fmla="*/ 1098550 h 1632460"/>
                <a:gd name="connsiteX51" fmla="*/ 288601 w 891851"/>
                <a:gd name="connsiteY51" fmla="*/ 1114425 h 1632460"/>
                <a:gd name="connsiteX52" fmla="*/ 294951 w 891851"/>
                <a:gd name="connsiteY52" fmla="*/ 1123950 h 1632460"/>
                <a:gd name="connsiteX53" fmla="*/ 314001 w 891851"/>
                <a:gd name="connsiteY53" fmla="*/ 1143000 h 1632460"/>
                <a:gd name="connsiteX54" fmla="*/ 317176 w 891851"/>
                <a:gd name="connsiteY54" fmla="*/ 1152525 h 1632460"/>
                <a:gd name="connsiteX55" fmla="*/ 323526 w 891851"/>
                <a:gd name="connsiteY55" fmla="*/ 1162050 h 1632460"/>
                <a:gd name="connsiteX56" fmla="*/ 336226 w 891851"/>
                <a:gd name="connsiteY56" fmla="*/ 1193800 h 1632460"/>
                <a:gd name="connsiteX57" fmla="*/ 339401 w 891851"/>
                <a:gd name="connsiteY57" fmla="*/ 1212850 h 1632460"/>
                <a:gd name="connsiteX58" fmla="*/ 342576 w 891851"/>
                <a:gd name="connsiteY58" fmla="*/ 1222375 h 1632460"/>
                <a:gd name="connsiteX59" fmla="*/ 355276 w 891851"/>
                <a:gd name="connsiteY59" fmla="*/ 1225550 h 1632460"/>
                <a:gd name="connsiteX60" fmla="*/ 377501 w 891851"/>
                <a:gd name="connsiteY60" fmla="*/ 1244600 h 1632460"/>
                <a:gd name="connsiteX61" fmla="*/ 409251 w 891851"/>
                <a:gd name="connsiteY61" fmla="*/ 1260475 h 1632460"/>
                <a:gd name="connsiteX62" fmla="*/ 415601 w 891851"/>
                <a:gd name="connsiteY62" fmla="*/ 1270000 h 1632460"/>
                <a:gd name="connsiteX63" fmla="*/ 441001 w 891851"/>
                <a:gd name="connsiteY63" fmla="*/ 1279525 h 1632460"/>
                <a:gd name="connsiteX64" fmla="*/ 453701 w 891851"/>
                <a:gd name="connsiteY64" fmla="*/ 1282700 h 1632460"/>
                <a:gd name="connsiteX65" fmla="*/ 472751 w 891851"/>
                <a:gd name="connsiteY65" fmla="*/ 1289050 h 1632460"/>
                <a:gd name="connsiteX66" fmla="*/ 482276 w 891851"/>
                <a:gd name="connsiteY66" fmla="*/ 1295400 h 1632460"/>
                <a:gd name="connsiteX67" fmla="*/ 510851 w 891851"/>
                <a:gd name="connsiteY67" fmla="*/ 1304925 h 1632460"/>
                <a:gd name="connsiteX68" fmla="*/ 529901 w 891851"/>
                <a:gd name="connsiteY68" fmla="*/ 1317625 h 1632460"/>
                <a:gd name="connsiteX69" fmla="*/ 548951 w 891851"/>
                <a:gd name="connsiteY69" fmla="*/ 1336675 h 1632460"/>
                <a:gd name="connsiteX70" fmla="*/ 574351 w 891851"/>
                <a:gd name="connsiteY70" fmla="*/ 1365250 h 1632460"/>
                <a:gd name="connsiteX71" fmla="*/ 583876 w 891851"/>
                <a:gd name="connsiteY71" fmla="*/ 1387475 h 1632460"/>
                <a:gd name="connsiteX72" fmla="*/ 606101 w 891851"/>
                <a:gd name="connsiteY72" fmla="*/ 1409700 h 1632460"/>
                <a:gd name="connsiteX73" fmla="*/ 618801 w 891851"/>
                <a:gd name="connsiteY73" fmla="*/ 1425575 h 1632460"/>
                <a:gd name="connsiteX74" fmla="*/ 641026 w 891851"/>
                <a:gd name="connsiteY74" fmla="*/ 1444625 h 1632460"/>
                <a:gd name="connsiteX75" fmla="*/ 647376 w 891851"/>
                <a:gd name="connsiteY75" fmla="*/ 1454150 h 1632460"/>
                <a:gd name="connsiteX76" fmla="*/ 656901 w 891851"/>
                <a:gd name="connsiteY76" fmla="*/ 1460500 h 1632460"/>
                <a:gd name="connsiteX77" fmla="*/ 669601 w 891851"/>
                <a:gd name="connsiteY77" fmla="*/ 1470025 h 1632460"/>
                <a:gd name="connsiteX78" fmla="*/ 679126 w 891851"/>
                <a:gd name="connsiteY78" fmla="*/ 1476375 h 1632460"/>
                <a:gd name="connsiteX79" fmla="*/ 688651 w 891851"/>
                <a:gd name="connsiteY79" fmla="*/ 1489075 h 1632460"/>
                <a:gd name="connsiteX80" fmla="*/ 701351 w 891851"/>
                <a:gd name="connsiteY80" fmla="*/ 1492250 h 1632460"/>
                <a:gd name="connsiteX81" fmla="*/ 714051 w 891851"/>
                <a:gd name="connsiteY81" fmla="*/ 1498600 h 1632460"/>
                <a:gd name="connsiteX82" fmla="*/ 723576 w 891851"/>
                <a:gd name="connsiteY82" fmla="*/ 1508125 h 1632460"/>
                <a:gd name="connsiteX83" fmla="*/ 736276 w 891851"/>
                <a:gd name="connsiteY83" fmla="*/ 1527175 h 1632460"/>
                <a:gd name="connsiteX84" fmla="*/ 758501 w 891851"/>
                <a:gd name="connsiteY84" fmla="*/ 1543050 h 1632460"/>
                <a:gd name="connsiteX85" fmla="*/ 764851 w 891851"/>
                <a:gd name="connsiteY85" fmla="*/ 1552575 h 1632460"/>
                <a:gd name="connsiteX86" fmla="*/ 783901 w 891851"/>
                <a:gd name="connsiteY86" fmla="*/ 1568450 h 1632460"/>
                <a:gd name="connsiteX87" fmla="*/ 793426 w 891851"/>
                <a:gd name="connsiteY87" fmla="*/ 1571625 h 1632460"/>
                <a:gd name="connsiteX88" fmla="*/ 799776 w 891851"/>
                <a:gd name="connsiteY88" fmla="*/ 1581150 h 1632460"/>
                <a:gd name="connsiteX89" fmla="*/ 809301 w 891851"/>
                <a:gd name="connsiteY89" fmla="*/ 1584325 h 1632460"/>
                <a:gd name="connsiteX90" fmla="*/ 822001 w 891851"/>
                <a:gd name="connsiteY90" fmla="*/ 1597025 h 1632460"/>
                <a:gd name="connsiteX91" fmla="*/ 834701 w 891851"/>
                <a:gd name="connsiteY91" fmla="*/ 1616075 h 1632460"/>
                <a:gd name="connsiteX92" fmla="*/ 863276 w 891851"/>
                <a:gd name="connsiteY92" fmla="*/ 1625600 h 1632460"/>
                <a:gd name="connsiteX93" fmla="*/ 875976 w 891851"/>
                <a:gd name="connsiteY93" fmla="*/ 1631950 h 1632460"/>
                <a:gd name="connsiteX94" fmla="*/ 891851 w 891851"/>
                <a:gd name="connsiteY94" fmla="*/ 1631950 h 1632460"/>
                <a:gd name="connsiteX0" fmla="*/ 56826 w 891851"/>
                <a:gd name="connsiteY0" fmla="*/ 0 h 1632460"/>
                <a:gd name="connsiteX1" fmla="*/ 56826 w 891851"/>
                <a:gd name="connsiteY1" fmla="*/ 47625 h 1632460"/>
                <a:gd name="connsiteX2" fmla="*/ 60001 w 891851"/>
                <a:gd name="connsiteY2" fmla="*/ 193675 h 1632460"/>
                <a:gd name="connsiteX3" fmla="*/ 66351 w 891851"/>
                <a:gd name="connsiteY3" fmla="*/ 203200 h 1632460"/>
                <a:gd name="connsiteX4" fmla="*/ 85401 w 891851"/>
                <a:gd name="connsiteY4" fmla="*/ 212725 h 1632460"/>
                <a:gd name="connsiteX5" fmla="*/ 91751 w 891851"/>
                <a:gd name="connsiteY5" fmla="*/ 225425 h 1632460"/>
                <a:gd name="connsiteX6" fmla="*/ 98101 w 891851"/>
                <a:gd name="connsiteY6" fmla="*/ 234950 h 1632460"/>
                <a:gd name="connsiteX7" fmla="*/ 101276 w 891851"/>
                <a:gd name="connsiteY7" fmla="*/ 250825 h 1632460"/>
                <a:gd name="connsiteX8" fmla="*/ 104451 w 891851"/>
                <a:gd name="connsiteY8" fmla="*/ 263525 h 1632460"/>
                <a:gd name="connsiteX9" fmla="*/ 110801 w 891851"/>
                <a:gd name="connsiteY9" fmla="*/ 276225 h 1632460"/>
                <a:gd name="connsiteX10" fmla="*/ 117151 w 891851"/>
                <a:gd name="connsiteY10" fmla="*/ 301625 h 1632460"/>
                <a:gd name="connsiteX11" fmla="*/ 129851 w 891851"/>
                <a:gd name="connsiteY11" fmla="*/ 323850 h 1632460"/>
                <a:gd name="connsiteX12" fmla="*/ 126676 w 891851"/>
                <a:gd name="connsiteY12" fmla="*/ 390525 h 1632460"/>
                <a:gd name="connsiteX13" fmla="*/ 120326 w 891851"/>
                <a:gd name="connsiteY13" fmla="*/ 412750 h 1632460"/>
                <a:gd name="connsiteX14" fmla="*/ 107626 w 891851"/>
                <a:gd name="connsiteY14" fmla="*/ 457200 h 1632460"/>
                <a:gd name="connsiteX15" fmla="*/ 98101 w 891851"/>
                <a:gd name="connsiteY15" fmla="*/ 469900 h 1632460"/>
                <a:gd name="connsiteX16" fmla="*/ 85401 w 891851"/>
                <a:gd name="connsiteY16" fmla="*/ 485775 h 1632460"/>
                <a:gd name="connsiteX17" fmla="*/ 82226 w 891851"/>
                <a:gd name="connsiteY17" fmla="*/ 495300 h 1632460"/>
                <a:gd name="connsiteX18" fmla="*/ 69526 w 891851"/>
                <a:gd name="connsiteY18" fmla="*/ 514350 h 1632460"/>
                <a:gd name="connsiteX19" fmla="*/ 66351 w 891851"/>
                <a:gd name="connsiteY19" fmla="*/ 523875 h 1632460"/>
                <a:gd name="connsiteX20" fmla="*/ 60001 w 891851"/>
                <a:gd name="connsiteY20" fmla="*/ 533400 h 1632460"/>
                <a:gd name="connsiteX21" fmla="*/ 44126 w 891851"/>
                <a:gd name="connsiteY21" fmla="*/ 552450 h 1632460"/>
                <a:gd name="connsiteX22" fmla="*/ 37776 w 891851"/>
                <a:gd name="connsiteY22" fmla="*/ 571500 h 1632460"/>
                <a:gd name="connsiteX23" fmla="*/ 31426 w 891851"/>
                <a:gd name="connsiteY23" fmla="*/ 581025 h 1632460"/>
                <a:gd name="connsiteX24" fmla="*/ 18726 w 891851"/>
                <a:gd name="connsiteY24" fmla="*/ 609600 h 1632460"/>
                <a:gd name="connsiteX25" fmla="*/ 6026 w 891851"/>
                <a:gd name="connsiteY25" fmla="*/ 612775 h 1632460"/>
                <a:gd name="connsiteX26" fmla="*/ 6026 w 891851"/>
                <a:gd name="connsiteY26" fmla="*/ 685800 h 1632460"/>
                <a:gd name="connsiteX27" fmla="*/ 12376 w 891851"/>
                <a:gd name="connsiteY27" fmla="*/ 704850 h 1632460"/>
                <a:gd name="connsiteX28" fmla="*/ 15551 w 891851"/>
                <a:gd name="connsiteY28" fmla="*/ 727075 h 1632460"/>
                <a:gd name="connsiteX29" fmla="*/ 28251 w 891851"/>
                <a:gd name="connsiteY29" fmla="*/ 765175 h 1632460"/>
                <a:gd name="connsiteX30" fmla="*/ 31426 w 891851"/>
                <a:gd name="connsiteY30" fmla="*/ 774700 h 1632460"/>
                <a:gd name="connsiteX31" fmla="*/ 34601 w 891851"/>
                <a:gd name="connsiteY31" fmla="*/ 784225 h 1632460"/>
                <a:gd name="connsiteX32" fmla="*/ 40951 w 891851"/>
                <a:gd name="connsiteY32" fmla="*/ 793750 h 1632460"/>
                <a:gd name="connsiteX33" fmla="*/ 44126 w 891851"/>
                <a:gd name="connsiteY33" fmla="*/ 803275 h 1632460"/>
                <a:gd name="connsiteX34" fmla="*/ 56826 w 891851"/>
                <a:gd name="connsiteY34" fmla="*/ 828675 h 1632460"/>
                <a:gd name="connsiteX35" fmla="*/ 66351 w 891851"/>
                <a:gd name="connsiteY35" fmla="*/ 866775 h 1632460"/>
                <a:gd name="connsiteX36" fmla="*/ 82226 w 891851"/>
                <a:gd name="connsiteY36" fmla="*/ 889000 h 1632460"/>
                <a:gd name="connsiteX37" fmla="*/ 85401 w 891851"/>
                <a:gd name="connsiteY37" fmla="*/ 898525 h 1632460"/>
                <a:gd name="connsiteX38" fmla="*/ 91751 w 891851"/>
                <a:gd name="connsiteY38" fmla="*/ 908050 h 1632460"/>
                <a:gd name="connsiteX39" fmla="*/ 94926 w 891851"/>
                <a:gd name="connsiteY39" fmla="*/ 920750 h 1632460"/>
                <a:gd name="connsiteX40" fmla="*/ 101276 w 891851"/>
                <a:gd name="connsiteY40" fmla="*/ 939800 h 1632460"/>
                <a:gd name="connsiteX41" fmla="*/ 117151 w 891851"/>
                <a:gd name="connsiteY41" fmla="*/ 987425 h 1632460"/>
                <a:gd name="connsiteX42" fmla="*/ 133026 w 891851"/>
                <a:gd name="connsiteY42" fmla="*/ 1016000 h 1632460"/>
                <a:gd name="connsiteX43" fmla="*/ 152076 w 891851"/>
                <a:gd name="connsiteY43" fmla="*/ 1022350 h 1632460"/>
                <a:gd name="connsiteX44" fmla="*/ 171126 w 891851"/>
                <a:gd name="connsiteY44" fmla="*/ 1031875 h 1632460"/>
                <a:gd name="connsiteX45" fmla="*/ 196526 w 891851"/>
                <a:gd name="connsiteY45" fmla="*/ 1054100 h 1632460"/>
                <a:gd name="connsiteX46" fmla="*/ 206051 w 891851"/>
                <a:gd name="connsiteY46" fmla="*/ 1060450 h 1632460"/>
                <a:gd name="connsiteX47" fmla="*/ 215576 w 891851"/>
                <a:gd name="connsiteY47" fmla="*/ 1063625 h 1632460"/>
                <a:gd name="connsiteX48" fmla="*/ 247326 w 891851"/>
                <a:gd name="connsiteY48" fmla="*/ 1089025 h 1632460"/>
                <a:gd name="connsiteX49" fmla="*/ 256851 w 891851"/>
                <a:gd name="connsiteY49" fmla="*/ 1092200 h 1632460"/>
                <a:gd name="connsiteX50" fmla="*/ 269551 w 891851"/>
                <a:gd name="connsiteY50" fmla="*/ 1098550 h 1632460"/>
                <a:gd name="connsiteX51" fmla="*/ 288601 w 891851"/>
                <a:gd name="connsiteY51" fmla="*/ 1114425 h 1632460"/>
                <a:gd name="connsiteX52" fmla="*/ 294951 w 891851"/>
                <a:gd name="connsiteY52" fmla="*/ 1123950 h 1632460"/>
                <a:gd name="connsiteX53" fmla="*/ 314001 w 891851"/>
                <a:gd name="connsiteY53" fmla="*/ 1143000 h 1632460"/>
                <a:gd name="connsiteX54" fmla="*/ 317176 w 891851"/>
                <a:gd name="connsiteY54" fmla="*/ 1152525 h 1632460"/>
                <a:gd name="connsiteX55" fmla="*/ 336226 w 891851"/>
                <a:gd name="connsiteY55" fmla="*/ 1193800 h 1632460"/>
                <a:gd name="connsiteX56" fmla="*/ 339401 w 891851"/>
                <a:gd name="connsiteY56" fmla="*/ 1212850 h 1632460"/>
                <a:gd name="connsiteX57" fmla="*/ 342576 w 891851"/>
                <a:gd name="connsiteY57" fmla="*/ 1222375 h 1632460"/>
                <a:gd name="connsiteX58" fmla="*/ 355276 w 891851"/>
                <a:gd name="connsiteY58" fmla="*/ 1225550 h 1632460"/>
                <a:gd name="connsiteX59" fmla="*/ 377501 w 891851"/>
                <a:gd name="connsiteY59" fmla="*/ 1244600 h 1632460"/>
                <a:gd name="connsiteX60" fmla="*/ 409251 w 891851"/>
                <a:gd name="connsiteY60" fmla="*/ 1260475 h 1632460"/>
                <a:gd name="connsiteX61" fmla="*/ 415601 w 891851"/>
                <a:gd name="connsiteY61" fmla="*/ 1270000 h 1632460"/>
                <a:gd name="connsiteX62" fmla="*/ 441001 w 891851"/>
                <a:gd name="connsiteY62" fmla="*/ 1279525 h 1632460"/>
                <a:gd name="connsiteX63" fmla="*/ 453701 w 891851"/>
                <a:gd name="connsiteY63" fmla="*/ 1282700 h 1632460"/>
                <a:gd name="connsiteX64" fmla="*/ 472751 w 891851"/>
                <a:gd name="connsiteY64" fmla="*/ 1289050 h 1632460"/>
                <a:gd name="connsiteX65" fmla="*/ 482276 w 891851"/>
                <a:gd name="connsiteY65" fmla="*/ 1295400 h 1632460"/>
                <a:gd name="connsiteX66" fmla="*/ 510851 w 891851"/>
                <a:gd name="connsiteY66" fmla="*/ 1304925 h 1632460"/>
                <a:gd name="connsiteX67" fmla="*/ 529901 w 891851"/>
                <a:gd name="connsiteY67" fmla="*/ 1317625 h 1632460"/>
                <a:gd name="connsiteX68" fmla="*/ 548951 w 891851"/>
                <a:gd name="connsiteY68" fmla="*/ 1336675 h 1632460"/>
                <a:gd name="connsiteX69" fmla="*/ 574351 w 891851"/>
                <a:gd name="connsiteY69" fmla="*/ 1365250 h 1632460"/>
                <a:gd name="connsiteX70" fmla="*/ 583876 w 891851"/>
                <a:gd name="connsiteY70" fmla="*/ 1387475 h 1632460"/>
                <a:gd name="connsiteX71" fmla="*/ 606101 w 891851"/>
                <a:gd name="connsiteY71" fmla="*/ 1409700 h 1632460"/>
                <a:gd name="connsiteX72" fmla="*/ 618801 w 891851"/>
                <a:gd name="connsiteY72" fmla="*/ 1425575 h 1632460"/>
                <a:gd name="connsiteX73" fmla="*/ 641026 w 891851"/>
                <a:gd name="connsiteY73" fmla="*/ 1444625 h 1632460"/>
                <a:gd name="connsiteX74" fmla="*/ 647376 w 891851"/>
                <a:gd name="connsiteY74" fmla="*/ 1454150 h 1632460"/>
                <a:gd name="connsiteX75" fmla="*/ 656901 w 891851"/>
                <a:gd name="connsiteY75" fmla="*/ 1460500 h 1632460"/>
                <a:gd name="connsiteX76" fmla="*/ 669601 w 891851"/>
                <a:gd name="connsiteY76" fmla="*/ 1470025 h 1632460"/>
                <a:gd name="connsiteX77" fmla="*/ 679126 w 891851"/>
                <a:gd name="connsiteY77" fmla="*/ 1476375 h 1632460"/>
                <a:gd name="connsiteX78" fmla="*/ 688651 w 891851"/>
                <a:gd name="connsiteY78" fmla="*/ 1489075 h 1632460"/>
                <a:gd name="connsiteX79" fmla="*/ 701351 w 891851"/>
                <a:gd name="connsiteY79" fmla="*/ 1492250 h 1632460"/>
                <a:gd name="connsiteX80" fmla="*/ 714051 w 891851"/>
                <a:gd name="connsiteY80" fmla="*/ 1498600 h 1632460"/>
                <a:gd name="connsiteX81" fmla="*/ 723576 w 891851"/>
                <a:gd name="connsiteY81" fmla="*/ 1508125 h 1632460"/>
                <a:gd name="connsiteX82" fmla="*/ 736276 w 891851"/>
                <a:gd name="connsiteY82" fmla="*/ 1527175 h 1632460"/>
                <a:gd name="connsiteX83" fmla="*/ 758501 w 891851"/>
                <a:gd name="connsiteY83" fmla="*/ 1543050 h 1632460"/>
                <a:gd name="connsiteX84" fmla="*/ 764851 w 891851"/>
                <a:gd name="connsiteY84" fmla="*/ 1552575 h 1632460"/>
                <a:gd name="connsiteX85" fmla="*/ 783901 w 891851"/>
                <a:gd name="connsiteY85" fmla="*/ 1568450 h 1632460"/>
                <a:gd name="connsiteX86" fmla="*/ 793426 w 891851"/>
                <a:gd name="connsiteY86" fmla="*/ 1571625 h 1632460"/>
                <a:gd name="connsiteX87" fmla="*/ 799776 w 891851"/>
                <a:gd name="connsiteY87" fmla="*/ 1581150 h 1632460"/>
                <a:gd name="connsiteX88" fmla="*/ 809301 w 891851"/>
                <a:gd name="connsiteY88" fmla="*/ 1584325 h 1632460"/>
                <a:gd name="connsiteX89" fmla="*/ 822001 w 891851"/>
                <a:gd name="connsiteY89" fmla="*/ 1597025 h 1632460"/>
                <a:gd name="connsiteX90" fmla="*/ 834701 w 891851"/>
                <a:gd name="connsiteY90" fmla="*/ 1616075 h 1632460"/>
                <a:gd name="connsiteX91" fmla="*/ 863276 w 891851"/>
                <a:gd name="connsiteY91" fmla="*/ 1625600 h 1632460"/>
                <a:gd name="connsiteX92" fmla="*/ 875976 w 891851"/>
                <a:gd name="connsiteY92" fmla="*/ 1631950 h 1632460"/>
                <a:gd name="connsiteX93" fmla="*/ 891851 w 891851"/>
                <a:gd name="connsiteY93" fmla="*/ 1631950 h 1632460"/>
                <a:gd name="connsiteX0" fmla="*/ 56826 w 875976"/>
                <a:gd name="connsiteY0" fmla="*/ 0 h 1631950"/>
                <a:gd name="connsiteX1" fmla="*/ 56826 w 875976"/>
                <a:gd name="connsiteY1" fmla="*/ 47625 h 1631950"/>
                <a:gd name="connsiteX2" fmla="*/ 60001 w 875976"/>
                <a:gd name="connsiteY2" fmla="*/ 193675 h 1631950"/>
                <a:gd name="connsiteX3" fmla="*/ 66351 w 875976"/>
                <a:gd name="connsiteY3" fmla="*/ 203200 h 1631950"/>
                <a:gd name="connsiteX4" fmla="*/ 85401 w 875976"/>
                <a:gd name="connsiteY4" fmla="*/ 212725 h 1631950"/>
                <a:gd name="connsiteX5" fmla="*/ 91751 w 875976"/>
                <a:gd name="connsiteY5" fmla="*/ 225425 h 1631950"/>
                <a:gd name="connsiteX6" fmla="*/ 98101 w 875976"/>
                <a:gd name="connsiteY6" fmla="*/ 234950 h 1631950"/>
                <a:gd name="connsiteX7" fmla="*/ 101276 w 875976"/>
                <a:gd name="connsiteY7" fmla="*/ 250825 h 1631950"/>
                <a:gd name="connsiteX8" fmla="*/ 104451 w 875976"/>
                <a:gd name="connsiteY8" fmla="*/ 263525 h 1631950"/>
                <a:gd name="connsiteX9" fmla="*/ 110801 w 875976"/>
                <a:gd name="connsiteY9" fmla="*/ 276225 h 1631950"/>
                <a:gd name="connsiteX10" fmla="*/ 117151 w 875976"/>
                <a:gd name="connsiteY10" fmla="*/ 301625 h 1631950"/>
                <a:gd name="connsiteX11" fmla="*/ 129851 w 875976"/>
                <a:gd name="connsiteY11" fmla="*/ 323850 h 1631950"/>
                <a:gd name="connsiteX12" fmla="*/ 126676 w 875976"/>
                <a:gd name="connsiteY12" fmla="*/ 390525 h 1631950"/>
                <a:gd name="connsiteX13" fmla="*/ 120326 w 875976"/>
                <a:gd name="connsiteY13" fmla="*/ 412750 h 1631950"/>
                <a:gd name="connsiteX14" fmla="*/ 107626 w 875976"/>
                <a:gd name="connsiteY14" fmla="*/ 457200 h 1631950"/>
                <a:gd name="connsiteX15" fmla="*/ 98101 w 875976"/>
                <a:gd name="connsiteY15" fmla="*/ 469900 h 1631950"/>
                <a:gd name="connsiteX16" fmla="*/ 85401 w 875976"/>
                <a:gd name="connsiteY16" fmla="*/ 485775 h 1631950"/>
                <a:gd name="connsiteX17" fmla="*/ 82226 w 875976"/>
                <a:gd name="connsiteY17" fmla="*/ 495300 h 1631950"/>
                <a:gd name="connsiteX18" fmla="*/ 69526 w 875976"/>
                <a:gd name="connsiteY18" fmla="*/ 514350 h 1631950"/>
                <a:gd name="connsiteX19" fmla="*/ 66351 w 875976"/>
                <a:gd name="connsiteY19" fmla="*/ 523875 h 1631950"/>
                <a:gd name="connsiteX20" fmla="*/ 60001 w 875976"/>
                <a:gd name="connsiteY20" fmla="*/ 533400 h 1631950"/>
                <a:gd name="connsiteX21" fmla="*/ 44126 w 875976"/>
                <a:gd name="connsiteY21" fmla="*/ 552450 h 1631950"/>
                <a:gd name="connsiteX22" fmla="*/ 37776 w 875976"/>
                <a:gd name="connsiteY22" fmla="*/ 571500 h 1631950"/>
                <a:gd name="connsiteX23" fmla="*/ 31426 w 875976"/>
                <a:gd name="connsiteY23" fmla="*/ 581025 h 1631950"/>
                <a:gd name="connsiteX24" fmla="*/ 18726 w 875976"/>
                <a:gd name="connsiteY24" fmla="*/ 609600 h 1631950"/>
                <a:gd name="connsiteX25" fmla="*/ 6026 w 875976"/>
                <a:gd name="connsiteY25" fmla="*/ 612775 h 1631950"/>
                <a:gd name="connsiteX26" fmla="*/ 6026 w 875976"/>
                <a:gd name="connsiteY26" fmla="*/ 685800 h 1631950"/>
                <a:gd name="connsiteX27" fmla="*/ 12376 w 875976"/>
                <a:gd name="connsiteY27" fmla="*/ 704850 h 1631950"/>
                <a:gd name="connsiteX28" fmla="*/ 15551 w 875976"/>
                <a:gd name="connsiteY28" fmla="*/ 727075 h 1631950"/>
                <a:gd name="connsiteX29" fmla="*/ 28251 w 875976"/>
                <a:gd name="connsiteY29" fmla="*/ 765175 h 1631950"/>
                <a:gd name="connsiteX30" fmla="*/ 31426 w 875976"/>
                <a:gd name="connsiteY30" fmla="*/ 774700 h 1631950"/>
                <a:gd name="connsiteX31" fmla="*/ 34601 w 875976"/>
                <a:gd name="connsiteY31" fmla="*/ 784225 h 1631950"/>
                <a:gd name="connsiteX32" fmla="*/ 40951 w 875976"/>
                <a:gd name="connsiteY32" fmla="*/ 793750 h 1631950"/>
                <a:gd name="connsiteX33" fmla="*/ 44126 w 875976"/>
                <a:gd name="connsiteY33" fmla="*/ 803275 h 1631950"/>
                <a:gd name="connsiteX34" fmla="*/ 56826 w 875976"/>
                <a:gd name="connsiteY34" fmla="*/ 828675 h 1631950"/>
                <a:gd name="connsiteX35" fmla="*/ 66351 w 875976"/>
                <a:gd name="connsiteY35" fmla="*/ 866775 h 1631950"/>
                <a:gd name="connsiteX36" fmla="*/ 82226 w 875976"/>
                <a:gd name="connsiteY36" fmla="*/ 889000 h 1631950"/>
                <a:gd name="connsiteX37" fmla="*/ 85401 w 875976"/>
                <a:gd name="connsiteY37" fmla="*/ 898525 h 1631950"/>
                <a:gd name="connsiteX38" fmla="*/ 91751 w 875976"/>
                <a:gd name="connsiteY38" fmla="*/ 908050 h 1631950"/>
                <a:gd name="connsiteX39" fmla="*/ 94926 w 875976"/>
                <a:gd name="connsiteY39" fmla="*/ 920750 h 1631950"/>
                <a:gd name="connsiteX40" fmla="*/ 101276 w 875976"/>
                <a:gd name="connsiteY40" fmla="*/ 939800 h 1631950"/>
                <a:gd name="connsiteX41" fmla="*/ 117151 w 875976"/>
                <a:gd name="connsiteY41" fmla="*/ 987425 h 1631950"/>
                <a:gd name="connsiteX42" fmla="*/ 133026 w 875976"/>
                <a:gd name="connsiteY42" fmla="*/ 1016000 h 1631950"/>
                <a:gd name="connsiteX43" fmla="*/ 152076 w 875976"/>
                <a:gd name="connsiteY43" fmla="*/ 1022350 h 1631950"/>
                <a:gd name="connsiteX44" fmla="*/ 171126 w 875976"/>
                <a:gd name="connsiteY44" fmla="*/ 1031875 h 1631950"/>
                <a:gd name="connsiteX45" fmla="*/ 196526 w 875976"/>
                <a:gd name="connsiteY45" fmla="*/ 1054100 h 1631950"/>
                <a:gd name="connsiteX46" fmla="*/ 206051 w 875976"/>
                <a:gd name="connsiteY46" fmla="*/ 1060450 h 1631950"/>
                <a:gd name="connsiteX47" fmla="*/ 215576 w 875976"/>
                <a:gd name="connsiteY47" fmla="*/ 1063625 h 1631950"/>
                <a:gd name="connsiteX48" fmla="*/ 247326 w 875976"/>
                <a:gd name="connsiteY48" fmla="*/ 1089025 h 1631950"/>
                <a:gd name="connsiteX49" fmla="*/ 256851 w 875976"/>
                <a:gd name="connsiteY49" fmla="*/ 1092200 h 1631950"/>
                <a:gd name="connsiteX50" fmla="*/ 269551 w 875976"/>
                <a:gd name="connsiteY50" fmla="*/ 1098550 h 1631950"/>
                <a:gd name="connsiteX51" fmla="*/ 288601 w 875976"/>
                <a:gd name="connsiteY51" fmla="*/ 1114425 h 1631950"/>
                <a:gd name="connsiteX52" fmla="*/ 294951 w 875976"/>
                <a:gd name="connsiteY52" fmla="*/ 1123950 h 1631950"/>
                <a:gd name="connsiteX53" fmla="*/ 314001 w 875976"/>
                <a:gd name="connsiteY53" fmla="*/ 1143000 h 1631950"/>
                <a:gd name="connsiteX54" fmla="*/ 317176 w 875976"/>
                <a:gd name="connsiteY54" fmla="*/ 1152525 h 1631950"/>
                <a:gd name="connsiteX55" fmla="*/ 336226 w 875976"/>
                <a:gd name="connsiteY55" fmla="*/ 1193800 h 1631950"/>
                <a:gd name="connsiteX56" fmla="*/ 339401 w 875976"/>
                <a:gd name="connsiteY56" fmla="*/ 1212850 h 1631950"/>
                <a:gd name="connsiteX57" fmla="*/ 342576 w 875976"/>
                <a:gd name="connsiteY57" fmla="*/ 1222375 h 1631950"/>
                <a:gd name="connsiteX58" fmla="*/ 355276 w 875976"/>
                <a:gd name="connsiteY58" fmla="*/ 1225550 h 1631950"/>
                <a:gd name="connsiteX59" fmla="*/ 377501 w 875976"/>
                <a:gd name="connsiteY59" fmla="*/ 1244600 h 1631950"/>
                <a:gd name="connsiteX60" fmla="*/ 409251 w 875976"/>
                <a:gd name="connsiteY60" fmla="*/ 1260475 h 1631950"/>
                <a:gd name="connsiteX61" fmla="*/ 415601 w 875976"/>
                <a:gd name="connsiteY61" fmla="*/ 1270000 h 1631950"/>
                <a:gd name="connsiteX62" fmla="*/ 441001 w 875976"/>
                <a:gd name="connsiteY62" fmla="*/ 1279525 h 1631950"/>
                <a:gd name="connsiteX63" fmla="*/ 453701 w 875976"/>
                <a:gd name="connsiteY63" fmla="*/ 1282700 h 1631950"/>
                <a:gd name="connsiteX64" fmla="*/ 472751 w 875976"/>
                <a:gd name="connsiteY64" fmla="*/ 1289050 h 1631950"/>
                <a:gd name="connsiteX65" fmla="*/ 482276 w 875976"/>
                <a:gd name="connsiteY65" fmla="*/ 1295400 h 1631950"/>
                <a:gd name="connsiteX66" fmla="*/ 510851 w 875976"/>
                <a:gd name="connsiteY66" fmla="*/ 1304925 h 1631950"/>
                <a:gd name="connsiteX67" fmla="*/ 529901 w 875976"/>
                <a:gd name="connsiteY67" fmla="*/ 1317625 h 1631950"/>
                <a:gd name="connsiteX68" fmla="*/ 548951 w 875976"/>
                <a:gd name="connsiteY68" fmla="*/ 1336675 h 1631950"/>
                <a:gd name="connsiteX69" fmla="*/ 574351 w 875976"/>
                <a:gd name="connsiteY69" fmla="*/ 1365250 h 1631950"/>
                <a:gd name="connsiteX70" fmla="*/ 583876 w 875976"/>
                <a:gd name="connsiteY70" fmla="*/ 1387475 h 1631950"/>
                <a:gd name="connsiteX71" fmla="*/ 606101 w 875976"/>
                <a:gd name="connsiteY71" fmla="*/ 1409700 h 1631950"/>
                <a:gd name="connsiteX72" fmla="*/ 618801 w 875976"/>
                <a:gd name="connsiteY72" fmla="*/ 1425575 h 1631950"/>
                <a:gd name="connsiteX73" fmla="*/ 641026 w 875976"/>
                <a:gd name="connsiteY73" fmla="*/ 1444625 h 1631950"/>
                <a:gd name="connsiteX74" fmla="*/ 647376 w 875976"/>
                <a:gd name="connsiteY74" fmla="*/ 1454150 h 1631950"/>
                <a:gd name="connsiteX75" fmla="*/ 656901 w 875976"/>
                <a:gd name="connsiteY75" fmla="*/ 1460500 h 1631950"/>
                <a:gd name="connsiteX76" fmla="*/ 669601 w 875976"/>
                <a:gd name="connsiteY76" fmla="*/ 1470025 h 1631950"/>
                <a:gd name="connsiteX77" fmla="*/ 679126 w 875976"/>
                <a:gd name="connsiteY77" fmla="*/ 1476375 h 1631950"/>
                <a:gd name="connsiteX78" fmla="*/ 688651 w 875976"/>
                <a:gd name="connsiteY78" fmla="*/ 1489075 h 1631950"/>
                <a:gd name="connsiteX79" fmla="*/ 701351 w 875976"/>
                <a:gd name="connsiteY79" fmla="*/ 1492250 h 1631950"/>
                <a:gd name="connsiteX80" fmla="*/ 714051 w 875976"/>
                <a:gd name="connsiteY80" fmla="*/ 1498600 h 1631950"/>
                <a:gd name="connsiteX81" fmla="*/ 723576 w 875976"/>
                <a:gd name="connsiteY81" fmla="*/ 1508125 h 1631950"/>
                <a:gd name="connsiteX82" fmla="*/ 736276 w 875976"/>
                <a:gd name="connsiteY82" fmla="*/ 1527175 h 1631950"/>
                <a:gd name="connsiteX83" fmla="*/ 758501 w 875976"/>
                <a:gd name="connsiteY83" fmla="*/ 1543050 h 1631950"/>
                <a:gd name="connsiteX84" fmla="*/ 764851 w 875976"/>
                <a:gd name="connsiteY84" fmla="*/ 1552575 h 1631950"/>
                <a:gd name="connsiteX85" fmla="*/ 783901 w 875976"/>
                <a:gd name="connsiteY85" fmla="*/ 1568450 h 1631950"/>
                <a:gd name="connsiteX86" fmla="*/ 793426 w 875976"/>
                <a:gd name="connsiteY86" fmla="*/ 1571625 h 1631950"/>
                <a:gd name="connsiteX87" fmla="*/ 799776 w 875976"/>
                <a:gd name="connsiteY87" fmla="*/ 1581150 h 1631950"/>
                <a:gd name="connsiteX88" fmla="*/ 809301 w 875976"/>
                <a:gd name="connsiteY88" fmla="*/ 1584325 h 1631950"/>
                <a:gd name="connsiteX89" fmla="*/ 822001 w 875976"/>
                <a:gd name="connsiteY89" fmla="*/ 1597025 h 1631950"/>
                <a:gd name="connsiteX90" fmla="*/ 834701 w 875976"/>
                <a:gd name="connsiteY90" fmla="*/ 1616075 h 1631950"/>
                <a:gd name="connsiteX91" fmla="*/ 863276 w 875976"/>
                <a:gd name="connsiteY91" fmla="*/ 1625600 h 1631950"/>
                <a:gd name="connsiteX92" fmla="*/ 875976 w 875976"/>
                <a:gd name="connsiteY92" fmla="*/ 1631950 h 1631950"/>
                <a:gd name="connsiteX0" fmla="*/ 56826 w 875976"/>
                <a:gd name="connsiteY0" fmla="*/ 0 h 1631950"/>
                <a:gd name="connsiteX1" fmla="*/ 56826 w 875976"/>
                <a:gd name="connsiteY1" fmla="*/ 47625 h 1631950"/>
                <a:gd name="connsiteX2" fmla="*/ 60001 w 875976"/>
                <a:gd name="connsiteY2" fmla="*/ 193675 h 1631950"/>
                <a:gd name="connsiteX3" fmla="*/ 66351 w 875976"/>
                <a:gd name="connsiteY3" fmla="*/ 203200 h 1631950"/>
                <a:gd name="connsiteX4" fmla="*/ 85401 w 875976"/>
                <a:gd name="connsiteY4" fmla="*/ 212725 h 1631950"/>
                <a:gd name="connsiteX5" fmla="*/ 91751 w 875976"/>
                <a:gd name="connsiteY5" fmla="*/ 225425 h 1631950"/>
                <a:gd name="connsiteX6" fmla="*/ 98101 w 875976"/>
                <a:gd name="connsiteY6" fmla="*/ 234950 h 1631950"/>
                <a:gd name="connsiteX7" fmla="*/ 101276 w 875976"/>
                <a:gd name="connsiteY7" fmla="*/ 250825 h 1631950"/>
                <a:gd name="connsiteX8" fmla="*/ 104451 w 875976"/>
                <a:gd name="connsiteY8" fmla="*/ 263525 h 1631950"/>
                <a:gd name="connsiteX9" fmla="*/ 110801 w 875976"/>
                <a:gd name="connsiteY9" fmla="*/ 276225 h 1631950"/>
                <a:gd name="connsiteX10" fmla="*/ 117151 w 875976"/>
                <a:gd name="connsiteY10" fmla="*/ 301625 h 1631950"/>
                <a:gd name="connsiteX11" fmla="*/ 129851 w 875976"/>
                <a:gd name="connsiteY11" fmla="*/ 323850 h 1631950"/>
                <a:gd name="connsiteX12" fmla="*/ 126676 w 875976"/>
                <a:gd name="connsiteY12" fmla="*/ 390525 h 1631950"/>
                <a:gd name="connsiteX13" fmla="*/ 120326 w 875976"/>
                <a:gd name="connsiteY13" fmla="*/ 412750 h 1631950"/>
                <a:gd name="connsiteX14" fmla="*/ 107626 w 875976"/>
                <a:gd name="connsiteY14" fmla="*/ 457200 h 1631950"/>
                <a:gd name="connsiteX15" fmla="*/ 98101 w 875976"/>
                <a:gd name="connsiteY15" fmla="*/ 469900 h 1631950"/>
                <a:gd name="connsiteX16" fmla="*/ 85401 w 875976"/>
                <a:gd name="connsiteY16" fmla="*/ 485775 h 1631950"/>
                <a:gd name="connsiteX17" fmla="*/ 82226 w 875976"/>
                <a:gd name="connsiteY17" fmla="*/ 495300 h 1631950"/>
                <a:gd name="connsiteX18" fmla="*/ 69526 w 875976"/>
                <a:gd name="connsiteY18" fmla="*/ 514350 h 1631950"/>
                <a:gd name="connsiteX19" fmla="*/ 66351 w 875976"/>
                <a:gd name="connsiteY19" fmla="*/ 523875 h 1631950"/>
                <a:gd name="connsiteX20" fmla="*/ 60001 w 875976"/>
                <a:gd name="connsiteY20" fmla="*/ 533400 h 1631950"/>
                <a:gd name="connsiteX21" fmla="*/ 44126 w 875976"/>
                <a:gd name="connsiteY21" fmla="*/ 552450 h 1631950"/>
                <a:gd name="connsiteX22" fmla="*/ 37776 w 875976"/>
                <a:gd name="connsiteY22" fmla="*/ 571500 h 1631950"/>
                <a:gd name="connsiteX23" fmla="*/ 31426 w 875976"/>
                <a:gd name="connsiteY23" fmla="*/ 581025 h 1631950"/>
                <a:gd name="connsiteX24" fmla="*/ 18726 w 875976"/>
                <a:gd name="connsiteY24" fmla="*/ 609600 h 1631950"/>
                <a:gd name="connsiteX25" fmla="*/ 6026 w 875976"/>
                <a:gd name="connsiteY25" fmla="*/ 612775 h 1631950"/>
                <a:gd name="connsiteX26" fmla="*/ 6026 w 875976"/>
                <a:gd name="connsiteY26" fmla="*/ 685800 h 1631950"/>
                <a:gd name="connsiteX27" fmla="*/ 12376 w 875976"/>
                <a:gd name="connsiteY27" fmla="*/ 704850 h 1631950"/>
                <a:gd name="connsiteX28" fmla="*/ 15551 w 875976"/>
                <a:gd name="connsiteY28" fmla="*/ 727075 h 1631950"/>
                <a:gd name="connsiteX29" fmla="*/ 28251 w 875976"/>
                <a:gd name="connsiteY29" fmla="*/ 765175 h 1631950"/>
                <a:gd name="connsiteX30" fmla="*/ 31426 w 875976"/>
                <a:gd name="connsiteY30" fmla="*/ 774700 h 1631950"/>
                <a:gd name="connsiteX31" fmla="*/ 34601 w 875976"/>
                <a:gd name="connsiteY31" fmla="*/ 784225 h 1631950"/>
                <a:gd name="connsiteX32" fmla="*/ 40951 w 875976"/>
                <a:gd name="connsiteY32" fmla="*/ 793750 h 1631950"/>
                <a:gd name="connsiteX33" fmla="*/ 44126 w 875976"/>
                <a:gd name="connsiteY33" fmla="*/ 803275 h 1631950"/>
                <a:gd name="connsiteX34" fmla="*/ 56826 w 875976"/>
                <a:gd name="connsiteY34" fmla="*/ 828675 h 1631950"/>
                <a:gd name="connsiteX35" fmla="*/ 66351 w 875976"/>
                <a:gd name="connsiteY35" fmla="*/ 866775 h 1631950"/>
                <a:gd name="connsiteX36" fmla="*/ 82226 w 875976"/>
                <a:gd name="connsiteY36" fmla="*/ 889000 h 1631950"/>
                <a:gd name="connsiteX37" fmla="*/ 85401 w 875976"/>
                <a:gd name="connsiteY37" fmla="*/ 898525 h 1631950"/>
                <a:gd name="connsiteX38" fmla="*/ 91751 w 875976"/>
                <a:gd name="connsiteY38" fmla="*/ 908050 h 1631950"/>
                <a:gd name="connsiteX39" fmla="*/ 94926 w 875976"/>
                <a:gd name="connsiteY39" fmla="*/ 920750 h 1631950"/>
                <a:gd name="connsiteX40" fmla="*/ 101276 w 875976"/>
                <a:gd name="connsiteY40" fmla="*/ 939800 h 1631950"/>
                <a:gd name="connsiteX41" fmla="*/ 117151 w 875976"/>
                <a:gd name="connsiteY41" fmla="*/ 987425 h 1631950"/>
                <a:gd name="connsiteX42" fmla="*/ 133026 w 875976"/>
                <a:gd name="connsiteY42" fmla="*/ 1016000 h 1631950"/>
                <a:gd name="connsiteX43" fmla="*/ 152076 w 875976"/>
                <a:gd name="connsiteY43" fmla="*/ 1022350 h 1631950"/>
                <a:gd name="connsiteX44" fmla="*/ 171126 w 875976"/>
                <a:gd name="connsiteY44" fmla="*/ 1031875 h 1631950"/>
                <a:gd name="connsiteX45" fmla="*/ 196526 w 875976"/>
                <a:gd name="connsiteY45" fmla="*/ 1054100 h 1631950"/>
                <a:gd name="connsiteX46" fmla="*/ 206051 w 875976"/>
                <a:gd name="connsiteY46" fmla="*/ 1060450 h 1631950"/>
                <a:gd name="connsiteX47" fmla="*/ 215576 w 875976"/>
                <a:gd name="connsiteY47" fmla="*/ 1063625 h 1631950"/>
                <a:gd name="connsiteX48" fmla="*/ 247326 w 875976"/>
                <a:gd name="connsiteY48" fmla="*/ 1089025 h 1631950"/>
                <a:gd name="connsiteX49" fmla="*/ 256851 w 875976"/>
                <a:gd name="connsiteY49" fmla="*/ 1092200 h 1631950"/>
                <a:gd name="connsiteX50" fmla="*/ 269551 w 875976"/>
                <a:gd name="connsiteY50" fmla="*/ 1098550 h 1631950"/>
                <a:gd name="connsiteX51" fmla="*/ 288601 w 875976"/>
                <a:gd name="connsiteY51" fmla="*/ 1114425 h 1631950"/>
                <a:gd name="connsiteX52" fmla="*/ 294951 w 875976"/>
                <a:gd name="connsiteY52" fmla="*/ 1123950 h 1631950"/>
                <a:gd name="connsiteX53" fmla="*/ 314001 w 875976"/>
                <a:gd name="connsiteY53" fmla="*/ 1143000 h 1631950"/>
                <a:gd name="connsiteX54" fmla="*/ 317176 w 875976"/>
                <a:gd name="connsiteY54" fmla="*/ 1152525 h 1631950"/>
                <a:gd name="connsiteX55" fmla="*/ 336226 w 875976"/>
                <a:gd name="connsiteY55" fmla="*/ 1193800 h 1631950"/>
                <a:gd name="connsiteX56" fmla="*/ 339401 w 875976"/>
                <a:gd name="connsiteY56" fmla="*/ 1212850 h 1631950"/>
                <a:gd name="connsiteX57" fmla="*/ 342576 w 875976"/>
                <a:gd name="connsiteY57" fmla="*/ 1222375 h 1631950"/>
                <a:gd name="connsiteX58" fmla="*/ 355276 w 875976"/>
                <a:gd name="connsiteY58" fmla="*/ 1225550 h 1631950"/>
                <a:gd name="connsiteX59" fmla="*/ 377501 w 875976"/>
                <a:gd name="connsiteY59" fmla="*/ 1244600 h 1631950"/>
                <a:gd name="connsiteX60" fmla="*/ 409251 w 875976"/>
                <a:gd name="connsiteY60" fmla="*/ 1260475 h 1631950"/>
                <a:gd name="connsiteX61" fmla="*/ 415601 w 875976"/>
                <a:gd name="connsiteY61" fmla="*/ 1270000 h 1631950"/>
                <a:gd name="connsiteX62" fmla="*/ 441001 w 875976"/>
                <a:gd name="connsiteY62" fmla="*/ 1279525 h 1631950"/>
                <a:gd name="connsiteX63" fmla="*/ 453701 w 875976"/>
                <a:gd name="connsiteY63" fmla="*/ 1282700 h 1631950"/>
                <a:gd name="connsiteX64" fmla="*/ 472751 w 875976"/>
                <a:gd name="connsiteY64" fmla="*/ 1289050 h 1631950"/>
                <a:gd name="connsiteX65" fmla="*/ 482276 w 875976"/>
                <a:gd name="connsiteY65" fmla="*/ 1295400 h 1631950"/>
                <a:gd name="connsiteX66" fmla="*/ 510851 w 875976"/>
                <a:gd name="connsiteY66" fmla="*/ 1304925 h 1631950"/>
                <a:gd name="connsiteX67" fmla="*/ 529901 w 875976"/>
                <a:gd name="connsiteY67" fmla="*/ 1317625 h 1631950"/>
                <a:gd name="connsiteX68" fmla="*/ 548951 w 875976"/>
                <a:gd name="connsiteY68" fmla="*/ 1336675 h 1631950"/>
                <a:gd name="connsiteX69" fmla="*/ 574351 w 875976"/>
                <a:gd name="connsiteY69" fmla="*/ 1365250 h 1631950"/>
                <a:gd name="connsiteX70" fmla="*/ 583876 w 875976"/>
                <a:gd name="connsiteY70" fmla="*/ 1387475 h 1631950"/>
                <a:gd name="connsiteX71" fmla="*/ 606101 w 875976"/>
                <a:gd name="connsiteY71" fmla="*/ 1409700 h 1631950"/>
                <a:gd name="connsiteX72" fmla="*/ 618801 w 875976"/>
                <a:gd name="connsiteY72" fmla="*/ 1425575 h 1631950"/>
                <a:gd name="connsiteX73" fmla="*/ 641026 w 875976"/>
                <a:gd name="connsiteY73" fmla="*/ 1444625 h 1631950"/>
                <a:gd name="connsiteX74" fmla="*/ 647376 w 875976"/>
                <a:gd name="connsiteY74" fmla="*/ 1454150 h 1631950"/>
                <a:gd name="connsiteX75" fmla="*/ 656901 w 875976"/>
                <a:gd name="connsiteY75" fmla="*/ 1460500 h 1631950"/>
                <a:gd name="connsiteX76" fmla="*/ 669601 w 875976"/>
                <a:gd name="connsiteY76" fmla="*/ 1470025 h 1631950"/>
                <a:gd name="connsiteX77" fmla="*/ 679126 w 875976"/>
                <a:gd name="connsiteY77" fmla="*/ 1476375 h 1631950"/>
                <a:gd name="connsiteX78" fmla="*/ 688651 w 875976"/>
                <a:gd name="connsiteY78" fmla="*/ 1489075 h 1631950"/>
                <a:gd name="connsiteX79" fmla="*/ 701351 w 875976"/>
                <a:gd name="connsiteY79" fmla="*/ 1492250 h 1631950"/>
                <a:gd name="connsiteX80" fmla="*/ 714051 w 875976"/>
                <a:gd name="connsiteY80" fmla="*/ 1498600 h 1631950"/>
                <a:gd name="connsiteX81" fmla="*/ 723576 w 875976"/>
                <a:gd name="connsiteY81" fmla="*/ 1508125 h 1631950"/>
                <a:gd name="connsiteX82" fmla="*/ 736276 w 875976"/>
                <a:gd name="connsiteY82" fmla="*/ 1527175 h 1631950"/>
                <a:gd name="connsiteX83" fmla="*/ 758501 w 875976"/>
                <a:gd name="connsiteY83" fmla="*/ 1543050 h 1631950"/>
                <a:gd name="connsiteX84" fmla="*/ 764851 w 875976"/>
                <a:gd name="connsiteY84" fmla="*/ 1552575 h 1631950"/>
                <a:gd name="connsiteX85" fmla="*/ 783901 w 875976"/>
                <a:gd name="connsiteY85" fmla="*/ 1568450 h 1631950"/>
                <a:gd name="connsiteX86" fmla="*/ 793426 w 875976"/>
                <a:gd name="connsiteY86" fmla="*/ 1571625 h 1631950"/>
                <a:gd name="connsiteX87" fmla="*/ 799776 w 875976"/>
                <a:gd name="connsiteY87" fmla="*/ 1581150 h 1631950"/>
                <a:gd name="connsiteX88" fmla="*/ 822001 w 875976"/>
                <a:gd name="connsiteY88" fmla="*/ 1597025 h 1631950"/>
                <a:gd name="connsiteX89" fmla="*/ 834701 w 875976"/>
                <a:gd name="connsiteY89" fmla="*/ 1616075 h 1631950"/>
                <a:gd name="connsiteX90" fmla="*/ 863276 w 875976"/>
                <a:gd name="connsiteY90" fmla="*/ 1625600 h 1631950"/>
                <a:gd name="connsiteX91" fmla="*/ 875976 w 875976"/>
                <a:gd name="connsiteY91" fmla="*/ 1631950 h 1631950"/>
                <a:gd name="connsiteX0" fmla="*/ 56826 w 875976"/>
                <a:gd name="connsiteY0" fmla="*/ 0 h 1631950"/>
                <a:gd name="connsiteX1" fmla="*/ 56826 w 875976"/>
                <a:gd name="connsiteY1" fmla="*/ 47625 h 1631950"/>
                <a:gd name="connsiteX2" fmla="*/ 60001 w 875976"/>
                <a:gd name="connsiteY2" fmla="*/ 193675 h 1631950"/>
                <a:gd name="connsiteX3" fmla="*/ 66351 w 875976"/>
                <a:gd name="connsiteY3" fmla="*/ 203200 h 1631950"/>
                <a:gd name="connsiteX4" fmla="*/ 85401 w 875976"/>
                <a:gd name="connsiteY4" fmla="*/ 212725 h 1631950"/>
                <a:gd name="connsiteX5" fmla="*/ 91751 w 875976"/>
                <a:gd name="connsiteY5" fmla="*/ 225425 h 1631950"/>
                <a:gd name="connsiteX6" fmla="*/ 98101 w 875976"/>
                <a:gd name="connsiteY6" fmla="*/ 234950 h 1631950"/>
                <a:gd name="connsiteX7" fmla="*/ 101276 w 875976"/>
                <a:gd name="connsiteY7" fmla="*/ 250825 h 1631950"/>
                <a:gd name="connsiteX8" fmla="*/ 104451 w 875976"/>
                <a:gd name="connsiteY8" fmla="*/ 263525 h 1631950"/>
                <a:gd name="connsiteX9" fmla="*/ 110801 w 875976"/>
                <a:gd name="connsiteY9" fmla="*/ 276225 h 1631950"/>
                <a:gd name="connsiteX10" fmla="*/ 117151 w 875976"/>
                <a:gd name="connsiteY10" fmla="*/ 301625 h 1631950"/>
                <a:gd name="connsiteX11" fmla="*/ 129851 w 875976"/>
                <a:gd name="connsiteY11" fmla="*/ 323850 h 1631950"/>
                <a:gd name="connsiteX12" fmla="*/ 126676 w 875976"/>
                <a:gd name="connsiteY12" fmla="*/ 390525 h 1631950"/>
                <a:gd name="connsiteX13" fmla="*/ 120326 w 875976"/>
                <a:gd name="connsiteY13" fmla="*/ 412750 h 1631950"/>
                <a:gd name="connsiteX14" fmla="*/ 107626 w 875976"/>
                <a:gd name="connsiteY14" fmla="*/ 457200 h 1631950"/>
                <a:gd name="connsiteX15" fmla="*/ 98101 w 875976"/>
                <a:gd name="connsiteY15" fmla="*/ 469900 h 1631950"/>
                <a:gd name="connsiteX16" fmla="*/ 85401 w 875976"/>
                <a:gd name="connsiteY16" fmla="*/ 485775 h 1631950"/>
                <a:gd name="connsiteX17" fmla="*/ 69526 w 875976"/>
                <a:gd name="connsiteY17" fmla="*/ 514350 h 1631950"/>
                <a:gd name="connsiteX18" fmla="*/ 66351 w 875976"/>
                <a:gd name="connsiteY18" fmla="*/ 523875 h 1631950"/>
                <a:gd name="connsiteX19" fmla="*/ 60001 w 875976"/>
                <a:gd name="connsiteY19" fmla="*/ 533400 h 1631950"/>
                <a:gd name="connsiteX20" fmla="*/ 44126 w 875976"/>
                <a:gd name="connsiteY20" fmla="*/ 552450 h 1631950"/>
                <a:gd name="connsiteX21" fmla="*/ 37776 w 875976"/>
                <a:gd name="connsiteY21" fmla="*/ 571500 h 1631950"/>
                <a:gd name="connsiteX22" fmla="*/ 31426 w 875976"/>
                <a:gd name="connsiteY22" fmla="*/ 581025 h 1631950"/>
                <a:gd name="connsiteX23" fmla="*/ 18726 w 875976"/>
                <a:gd name="connsiteY23" fmla="*/ 609600 h 1631950"/>
                <a:gd name="connsiteX24" fmla="*/ 6026 w 875976"/>
                <a:gd name="connsiteY24" fmla="*/ 612775 h 1631950"/>
                <a:gd name="connsiteX25" fmla="*/ 6026 w 875976"/>
                <a:gd name="connsiteY25" fmla="*/ 685800 h 1631950"/>
                <a:gd name="connsiteX26" fmla="*/ 12376 w 875976"/>
                <a:gd name="connsiteY26" fmla="*/ 704850 h 1631950"/>
                <a:gd name="connsiteX27" fmla="*/ 15551 w 875976"/>
                <a:gd name="connsiteY27" fmla="*/ 727075 h 1631950"/>
                <a:gd name="connsiteX28" fmla="*/ 28251 w 875976"/>
                <a:gd name="connsiteY28" fmla="*/ 765175 h 1631950"/>
                <a:gd name="connsiteX29" fmla="*/ 31426 w 875976"/>
                <a:gd name="connsiteY29" fmla="*/ 774700 h 1631950"/>
                <a:gd name="connsiteX30" fmla="*/ 34601 w 875976"/>
                <a:gd name="connsiteY30" fmla="*/ 784225 h 1631950"/>
                <a:gd name="connsiteX31" fmla="*/ 40951 w 875976"/>
                <a:gd name="connsiteY31" fmla="*/ 793750 h 1631950"/>
                <a:gd name="connsiteX32" fmla="*/ 44126 w 875976"/>
                <a:gd name="connsiteY32" fmla="*/ 803275 h 1631950"/>
                <a:gd name="connsiteX33" fmla="*/ 56826 w 875976"/>
                <a:gd name="connsiteY33" fmla="*/ 828675 h 1631950"/>
                <a:gd name="connsiteX34" fmla="*/ 66351 w 875976"/>
                <a:gd name="connsiteY34" fmla="*/ 866775 h 1631950"/>
                <a:gd name="connsiteX35" fmla="*/ 82226 w 875976"/>
                <a:gd name="connsiteY35" fmla="*/ 889000 h 1631950"/>
                <a:gd name="connsiteX36" fmla="*/ 85401 w 875976"/>
                <a:gd name="connsiteY36" fmla="*/ 898525 h 1631950"/>
                <a:gd name="connsiteX37" fmla="*/ 91751 w 875976"/>
                <a:gd name="connsiteY37" fmla="*/ 908050 h 1631950"/>
                <a:gd name="connsiteX38" fmla="*/ 94926 w 875976"/>
                <a:gd name="connsiteY38" fmla="*/ 920750 h 1631950"/>
                <a:gd name="connsiteX39" fmla="*/ 101276 w 875976"/>
                <a:gd name="connsiteY39" fmla="*/ 939800 h 1631950"/>
                <a:gd name="connsiteX40" fmla="*/ 117151 w 875976"/>
                <a:gd name="connsiteY40" fmla="*/ 987425 h 1631950"/>
                <a:gd name="connsiteX41" fmla="*/ 133026 w 875976"/>
                <a:gd name="connsiteY41" fmla="*/ 1016000 h 1631950"/>
                <a:gd name="connsiteX42" fmla="*/ 152076 w 875976"/>
                <a:gd name="connsiteY42" fmla="*/ 1022350 h 1631950"/>
                <a:gd name="connsiteX43" fmla="*/ 171126 w 875976"/>
                <a:gd name="connsiteY43" fmla="*/ 1031875 h 1631950"/>
                <a:gd name="connsiteX44" fmla="*/ 196526 w 875976"/>
                <a:gd name="connsiteY44" fmla="*/ 1054100 h 1631950"/>
                <a:gd name="connsiteX45" fmla="*/ 206051 w 875976"/>
                <a:gd name="connsiteY45" fmla="*/ 1060450 h 1631950"/>
                <a:gd name="connsiteX46" fmla="*/ 215576 w 875976"/>
                <a:gd name="connsiteY46" fmla="*/ 1063625 h 1631950"/>
                <a:gd name="connsiteX47" fmla="*/ 247326 w 875976"/>
                <a:gd name="connsiteY47" fmla="*/ 1089025 h 1631950"/>
                <a:gd name="connsiteX48" fmla="*/ 256851 w 875976"/>
                <a:gd name="connsiteY48" fmla="*/ 1092200 h 1631950"/>
                <a:gd name="connsiteX49" fmla="*/ 269551 w 875976"/>
                <a:gd name="connsiteY49" fmla="*/ 1098550 h 1631950"/>
                <a:gd name="connsiteX50" fmla="*/ 288601 w 875976"/>
                <a:gd name="connsiteY50" fmla="*/ 1114425 h 1631950"/>
                <a:gd name="connsiteX51" fmla="*/ 294951 w 875976"/>
                <a:gd name="connsiteY51" fmla="*/ 1123950 h 1631950"/>
                <a:gd name="connsiteX52" fmla="*/ 314001 w 875976"/>
                <a:gd name="connsiteY52" fmla="*/ 1143000 h 1631950"/>
                <a:gd name="connsiteX53" fmla="*/ 317176 w 875976"/>
                <a:gd name="connsiteY53" fmla="*/ 1152525 h 1631950"/>
                <a:gd name="connsiteX54" fmla="*/ 336226 w 875976"/>
                <a:gd name="connsiteY54" fmla="*/ 1193800 h 1631950"/>
                <a:gd name="connsiteX55" fmla="*/ 339401 w 875976"/>
                <a:gd name="connsiteY55" fmla="*/ 1212850 h 1631950"/>
                <a:gd name="connsiteX56" fmla="*/ 342576 w 875976"/>
                <a:gd name="connsiteY56" fmla="*/ 1222375 h 1631950"/>
                <a:gd name="connsiteX57" fmla="*/ 355276 w 875976"/>
                <a:gd name="connsiteY57" fmla="*/ 1225550 h 1631950"/>
                <a:gd name="connsiteX58" fmla="*/ 377501 w 875976"/>
                <a:gd name="connsiteY58" fmla="*/ 1244600 h 1631950"/>
                <a:gd name="connsiteX59" fmla="*/ 409251 w 875976"/>
                <a:gd name="connsiteY59" fmla="*/ 1260475 h 1631950"/>
                <a:gd name="connsiteX60" fmla="*/ 415601 w 875976"/>
                <a:gd name="connsiteY60" fmla="*/ 1270000 h 1631950"/>
                <a:gd name="connsiteX61" fmla="*/ 441001 w 875976"/>
                <a:gd name="connsiteY61" fmla="*/ 1279525 h 1631950"/>
                <a:gd name="connsiteX62" fmla="*/ 453701 w 875976"/>
                <a:gd name="connsiteY62" fmla="*/ 1282700 h 1631950"/>
                <a:gd name="connsiteX63" fmla="*/ 472751 w 875976"/>
                <a:gd name="connsiteY63" fmla="*/ 1289050 h 1631950"/>
                <a:gd name="connsiteX64" fmla="*/ 482276 w 875976"/>
                <a:gd name="connsiteY64" fmla="*/ 1295400 h 1631950"/>
                <a:gd name="connsiteX65" fmla="*/ 510851 w 875976"/>
                <a:gd name="connsiteY65" fmla="*/ 1304925 h 1631950"/>
                <a:gd name="connsiteX66" fmla="*/ 529901 w 875976"/>
                <a:gd name="connsiteY66" fmla="*/ 1317625 h 1631950"/>
                <a:gd name="connsiteX67" fmla="*/ 548951 w 875976"/>
                <a:gd name="connsiteY67" fmla="*/ 1336675 h 1631950"/>
                <a:gd name="connsiteX68" fmla="*/ 574351 w 875976"/>
                <a:gd name="connsiteY68" fmla="*/ 1365250 h 1631950"/>
                <a:gd name="connsiteX69" fmla="*/ 583876 w 875976"/>
                <a:gd name="connsiteY69" fmla="*/ 1387475 h 1631950"/>
                <a:gd name="connsiteX70" fmla="*/ 606101 w 875976"/>
                <a:gd name="connsiteY70" fmla="*/ 1409700 h 1631950"/>
                <a:gd name="connsiteX71" fmla="*/ 618801 w 875976"/>
                <a:gd name="connsiteY71" fmla="*/ 1425575 h 1631950"/>
                <a:gd name="connsiteX72" fmla="*/ 641026 w 875976"/>
                <a:gd name="connsiteY72" fmla="*/ 1444625 h 1631950"/>
                <a:gd name="connsiteX73" fmla="*/ 647376 w 875976"/>
                <a:gd name="connsiteY73" fmla="*/ 1454150 h 1631950"/>
                <a:gd name="connsiteX74" fmla="*/ 656901 w 875976"/>
                <a:gd name="connsiteY74" fmla="*/ 1460500 h 1631950"/>
                <a:gd name="connsiteX75" fmla="*/ 669601 w 875976"/>
                <a:gd name="connsiteY75" fmla="*/ 1470025 h 1631950"/>
                <a:gd name="connsiteX76" fmla="*/ 679126 w 875976"/>
                <a:gd name="connsiteY76" fmla="*/ 1476375 h 1631950"/>
                <a:gd name="connsiteX77" fmla="*/ 688651 w 875976"/>
                <a:gd name="connsiteY77" fmla="*/ 1489075 h 1631950"/>
                <a:gd name="connsiteX78" fmla="*/ 701351 w 875976"/>
                <a:gd name="connsiteY78" fmla="*/ 1492250 h 1631950"/>
                <a:gd name="connsiteX79" fmla="*/ 714051 w 875976"/>
                <a:gd name="connsiteY79" fmla="*/ 1498600 h 1631950"/>
                <a:gd name="connsiteX80" fmla="*/ 723576 w 875976"/>
                <a:gd name="connsiteY80" fmla="*/ 1508125 h 1631950"/>
                <a:gd name="connsiteX81" fmla="*/ 736276 w 875976"/>
                <a:gd name="connsiteY81" fmla="*/ 1527175 h 1631950"/>
                <a:gd name="connsiteX82" fmla="*/ 758501 w 875976"/>
                <a:gd name="connsiteY82" fmla="*/ 1543050 h 1631950"/>
                <a:gd name="connsiteX83" fmla="*/ 764851 w 875976"/>
                <a:gd name="connsiteY83" fmla="*/ 1552575 h 1631950"/>
                <a:gd name="connsiteX84" fmla="*/ 783901 w 875976"/>
                <a:gd name="connsiteY84" fmla="*/ 1568450 h 1631950"/>
                <a:gd name="connsiteX85" fmla="*/ 793426 w 875976"/>
                <a:gd name="connsiteY85" fmla="*/ 1571625 h 1631950"/>
                <a:gd name="connsiteX86" fmla="*/ 799776 w 875976"/>
                <a:gd name="connsiteY86" fmla="*/ 1581150 h 1631950"/>
                <a:gd name="connsiteX87" fmla="*/ 822001 w 875976"/>
                <a:gd name="connsiteY87" fmla="*/ 1597025 h 1631950"/>
                <a:gd name="connsiteX88" fmla="*/ 834701 w 875976"/>
                <a:gd name="connsiteY88" fmla="*/ 1616075 h 1631950"/>
                <a:gd name="connsiteX89" fmla="*/ 863276 w 875976"/>
                <a:gd name="connsiteY89" fmla="*/ 1625600 h 1631950"/>
                <a:gd name="connsiteX90" fmla="*/ 875976 w 875976"/>
                <a:gd name="connsiteY90" fmla="*/ 1631950 h 1631950"/>
                <a:gd name="connsiteX0" fmla="*/ 56826 w 875976"/>
                <a:gd name="connsiteY0" fmla="*/ 0 h 1631950"/>
                <a:gd name="connsiteX1" fmla="*/ 56826 w 875976"/>
                <a:gd name="connsiteY1" fmla="*/ 47625 h 1631950"/>
                <a:gd name="connsiteX2" fmla="*/ 60001 w 875976"/>
                <a:gd name="connsiteY2" fmla="*/ 193675 h 1631950"/>
                <a:gd name="connsiteX3" fmla="*/ 66351 w 875976"/>
                <a:gd name="connsiteY3" fmla="*/ 203200 h 1631950"/>
                <a:gd name="connsiteX4" fmla="*/ 85401 w 875976"/>
                <a:gd name="connsiteY4" fmla="*/ 212725 h 1631950"/>
                <a:gd name="connsiteX5" fmla="*/ 91751 w 875976"/>
                <a:gd name="connsiteY5" fmla="*/ 225425 h 1631950"/>
                <a:gd name="connsiteX6" fmla="*/ 98101 w 875976"/>
                <a:gd name="connsiteY6" fmla="*/ 234950 h 1631950"/>
                <a:gd name="connsiteX7" fmla="*/ 101276 w 875976"/>
                <a:gd name="connsiteY7" fmla="*/ 250825 h 1631950"/>
                <a:gd name="connsiteX8" fmla="*/ 104451 w 875976"/>
                <a:gd name="connsiteY8" fmla="*/ 263525 h 1631950"/>
                <a:gd name="connsiteX9" fmla="*/ 110801 w 875976"/>
                <a:gd name="connsiteY9" fmla="*/ 276225 h 1631950"/>
                <a:gd name="connsiteX10" fmla="*/ 117151 w 875976"/>
                <a:gd name="connsiteY10" fmla="*/ 301625 h 1631950"/>
                <a:gd name="connsiteX11" fmla="*/ 129851 w 875976"/>
                <a:gd name="connsiteY11" fmla="*/ 323850 h 1631950"/>
                <a:gd name="connsiteX12" fmla="*/ 126676 w 875976"/>
                <a:gd name="connsiteY12" fmla="*/ 390525 h 1631950"/>
                <a:gd name="connsiteX13" fmla="*/ 120326 w 875976"/>
                <a:gd name="connsiteY13" fmla="*/ 412750 h 1631950"/>
                <a:gd name="connsiteX14" fmla="*/ 107626 w 875976"/>
                <a:gd name="connsiteY14" fmla="*/ 457200 h 1631950"/>
                <a:gd name="connsiteX15" fmla="*/ 98101 w 875976"/>
                <a:gd name="connsiteY15" fmla="*/ 469900 h 1631950"/>
                <a:gd name="connsiteX16" fmla="*/ 85401 w 875976"/>
                <a:gd name="connsiteY16" fmla="*/ 485775 h 1631950"/>
                <a:gd name="connsiteX17" fmla="*/ 69526 w 875976"/>
                <a:gd name="connsiteY17" fmla="*/ 514350 h 1631950"/>
                <a:gd name="connsiteX18" fmla="*/ 66351 w 875976"/>
                <a:gd name="connsiteY18" fmla="*/ 523875 h 1631950"/>
                <a:gd name="connsiteX19" fmla="*/ 60001 w 875976"/>
                <a:gd name="connsiteY19" fmla="*/ 533400 h 1631950"/>
                <a:gd name="connsiteX20" fmla="*/ 44126 w 875976"/>
                <a:gd name="connsiteY20" fmla="*/ 552450 h 1631950"/>
                <a:gd name="connsiteX21" fmla="*/ 37776 w 875976"/>
                <a:gd name="connsiteY21" fmla="*/ 571500 h 1631950"/>
                <a:gd name="connsiteX22" fmla="*/ 18726 w 875976"/>
                <a:gd name="connsiteY22" fmla="*/ 609600 h 1631950"/>
                <a:gd name="connsiteX23" fmla="*/ 6026 w 875976"/>
                <a:gd name="connsiteY23" fmla="*/ 612775 h 1631950"/>
                <a:gd name="connsiteX24" fmla="*/ 6026 w 875976"/>
                <a:gd name="connsiteY24" fmla="*/ 685800 h 1631950"/>
                <a:gd name="connsiteX25" fmla="*/ 12376 w 875976"/>
                <a:gd name="connsiteY25" fmla="*/ 704850 h 1631950"/>
                <a:gd name="connsiteX26" fmla="*/ 15551 w 875976"/>
                <a:gd name="connsiteY26" fmla="*/ 727075 h 1631950"/>
                <a:gd name="connsiteX27" fmla="*/ 28251 w 875976"/>
                <a:gd name="connsiteY27" fmla="*/ 765175 h 1631950"/>
                <a:gd name="connsiteX28" fmla="*/ 31426 w 875976"/>
                <a:gd name="connsiteY28" fmla="*/ 774700 h 1631950"/>
                <a:gd name="connsiteX29" fmla="*/ 34601 w 875976"/>
                <a:gd name="connsiteY29" fmla="*/ 784225 h 1631950"/>
                <a:gd name="connsiteX30" fmla="*/ 40951 w 875976"/>
                <a:gd name="connsiteY30" fmla="*/ 793750 h 1631950"/>
                <a:gd name="connsiteX31" fmla="*/ 44126 w 875976"/>
                <a:gd name="connsiteY31" fmla="*/ 803275 h 1631950"/>
                <a:gd name="connsiteX32" fmla="*/ 56826 w 875976"/>
                <a:gd name="connsiteY32" fmla="*/ 828675 h 1631950"/>
                <a:gd name="connsiteX33" fmla="*/ 66351 w 875976"/>
                <a:gd name="connsiteY33" fmla="*/ 866775 h 1631950"/>
                <a:gd name="connsiteX34" fmla="*/ 82226 w 875976"/>
                <a:gd name="connsiteY34" fmla="*/ 889000 h 1631950"/>
                <a:gd name="connsiteX35" fmla="*/ 85401 w 875976"/>
                <a:gd name="connsiteY35" fmla="*/ 898525 h 1631950"/>
                <a:gd name="connsiteX36" fmla="*/ 91751 w 875976"/>
                <a:gd name="connsiteY36" fmla="*/ 908050 h 1631950"/>
                <a:gd name="connsiteX37" fmla="*/ 94926 w 875976"/>
                <a:gd name="connsiteY37" fmla="*/ 920750 h 1631950"/>
                <a:gd name="connsiteX38" fmla="*/ 101276 w 875976"/>
                <a:gd name="connsiteY38" fmla="*/ 939800 h 1631950"/>
                <a:gd name="connsiteX39" fmla="*/ 117151 w 875976"/>
                <a:gd name="connsiteY39" fmla="*/ 987425 h 1631950"/>
                <a:gd name="connsiteX40" fmla="*/ 133026 w 875976"/>
                <a:gd name="connsiteY40" fmla="*/ 1016000 h 1631950"/>
                <a:gd name="connsiteX41" fmla="*/ 152076 w 875976"/>
                <a:gd name="connsiteY41" fmla="*/ 1022350 h 1631950"/>
                <a:gd name="connsiteX42" fmla="*/ 171126 w 875976"/>
                <a:gd name="connsiteY42" fmla="*/ 1031875 h 1631950"/>
                <a:gd name="connsiteX43" fmla="*/ 196526 w 875976"/>
                <a:gd name="connsiteY43" fmla="*/ 1054100 h 1631950"/>
                <a:gd name="connsiteX44" fmla="*/ 206051 w 875976"/>
                <a:gd name="connsiteY44" fmla="*/ 1060450 h 1631950"/>
                <a:gd name="connsiteX45" fmla="*/ 215576 w 875976"/>
                <a:gd name="connsiteY45" fmla="*/ 1063625 h 1631950"/>
                <a:gd name="connsiteX46" fmla="*/ 247326 w 875976"/>
                <a:gd name="connsiteY46" fmla="*/ 1089025 h 1631950"/>
                <a:gd name="connsiteX47" fmla="*/ 256851 w 875976"/>
                <a:gd name="connsiteY47" fmla="*/ 1092200 h 1631950"/>
                <a:gd name="connsiteX48" fmla="*/ 269551 w 875976"/>
                <a:gd name="connsiteY48" fmla="*/ 1098550 h 1631950"/>
                <a:gd name="connsiteX49" fmla="*/ 288601 w 875976"/>
                <a:gd name="connsiteY49" fmla="*/ 1114425 h 1631950"/>
                <a:gd name="connsiteX50" fmla="*/ 294951 w 875976"/>
                <a:gd name="connsiteY50" fmla="*/ 1123950 h 1631950"/>
                <a:gd name="connsiteX51" fmla="*/ 314001 w 875976"/>
                <a:gd name="connsiteY51" fmla="*/ 1143000 h 1631950"/>
                <a:gd name="connsiteX52" fmla="*/ 317176 w 875976"/>
                <a:gd name="connsiteY52" fmla="*/ 1152525 h 1631950"/>
                <a:gd name="connsiteX53" fmla="*/ 336226 w 875976"/>
                <a:gd name="connsiteY53" fmla="*/ 1193800 h 1631950"/>
                <a:gd name="connsiteX54" fmla="*/ 339401 w 875976"/>
                <a:gd name="connsiteY54" fmla="*/ 1212850 h 1631950"/>
                <a:gd name="connsiteX55" fmla="*/ 342576 w 875976"/>
                <a:gd name="connsiteY55" fmla="*/ 1222375 h 1631950"/>
                <a:gd name="connsiteX56" fmla="*/ 355276 w 875976"/>
                <a:gd name="connsiteY56" fmla="*/ 1225550 h 1631950"/>
                <a:gd name="connsiteX57" fmla="*/ 377501 w 875976"/>
                <a:gd name="connsiteY57" fmla="*/ 1244600 h 1631950"/>
                <a:gd name="connsiteX58" fmla="*/ 409251 w 875976"/>
                <a:gd name="connsiteY58" fmla="*/ 1260475 h 1631950"/>
                <a:gd name="connsiteX59" fmla="*/ 415601 w 875976"/>
                <a:gd name="connsiteY59" fmla="*/ 1270000 h 1631950"/>
                <a:gd name="connsiteX60" fmla="*/ 441001 w 875976"/>
                <a:gd name="connsiteY60" fmla="*/ 1279525 h 1631950"/>
                <a:gd name="connsiteX61" fmla="*/ 453701 w 875976"/>
                <a:gd name="connsiteY61" fmla="*/ 1282700 h 1631950"/>
                <a:gd name="connsiteX62" fmla="*/ 472751 w 875976"/>
                <a:gd name="connsiteY62" fmla="*/ 1289050 h 1631950"/>
                <a:gd name="connsiteX63" fmla="*/ 482276 w 875976"/>
                <a:gd name="connsiteY63" fmla="*/ 1295400 h 1631950"/>
                <a:gd name="connsiteX64" fmla="*/ 510851 w 875976"/>
                <a:gd name="connsiteY64" fmla="*/ 1304925 h 1631950"/>
                <a:gd name="connsiteX65" fmla="*/ 529901 w 875976"/>
                <a:gd name="connsiteY65" fmla="*/ 1317625 h 1631950"/>
                <a:gd name="connsiteX66" fmla="*/ 548951 w 875976"/>
                <a:gd name="connsiteY66" fmla="*/ 1336675 h 1631950"/>
                <a:gd name="connsiteX67" fmla="*/ 574351 w 875976"/>
                <a:gd name="connsiteY67" fmla="*/ 1365250 h 1631950"/>
                <a:gd name="connsiteX68" fmla="*/ 583876 w 875976"/>
                <a:gd name="connsiteY68" fmla="*/ 1387475 h 1631950"/>
                <a:gd name="connsiteX69" fmla="*/ 606101 w 875976"/>
                <a:gd name="connsiteY69" fmla="*/ 1409700 h 1631950"/>
                <a:gd name="connsiteX70" fmla="*/ 618801 w 875976"/>
                <a:gd name="connsiteY70" fmla="*/ 1425575 h 1631950"/>
                <a:gd name="connsiteX71" fmla="*/ 641026 w 875976"/>
                <a:gd name="connsiteY71" fmla="*/ 1444625 h 1631950"/>
                <a:gd name="connsiteX72" fmla="*/ 647376 w 875976"/>
                <a:gd name="connsiteY72" fmla="*/ 1454150 h 1631950"/>
                <a:gd name="connsiteX73" fmla="*/ 656901 w 875976"/>
                <a:gd name="connsiteY73" fmla="*/ 1460500 h 1631950"/>
                <a:gd name="connsiteX74" fmla="*/ 669601 w 875976"/>
                <a:gd name="connsiteY74" fmla="*/ 1470025 h 1631950"/>
                <a:gd name="connsiteX75" fmla="*/ 679126 w 875976"/>
                <a:gd name="connsiteY75" fmla="*/ 1476375 h 1631950"/>
                <a:gd name="connsiteX76" fmla="*/ 688651 w 875976"/>
                <a:gd name="connsiteY76" fmla="*/ 1489075 h 1631950"/>
                <a:gd name="connsiteX77" fmla="*/ 701351 w 875976"/>
                <a:gd name="connsiteY77" fmla="*/ 1492250 h 1631950"/>
                <a:gd name="connsiteX78" fmla="*/ 714051 w 875976"/>
                <a:gd name="connsiteY78" fmla="*/ 1498600 h 1631950"/>
                <a:gd name="connsiteX79" fmla="*/ 723576 w 875976"/>
                <a:gd name="connsiteY79" fmla="*/ 1508125 h 1631950"/>
                <a:gd name="connsiteX80" fmla="*/ 736276 w 875976"/>
                <a:gd name="connsiteY80" fmla="*/ 1527175 h 1631950"/>
                <a:gd name="connsiteX81" fmla="*/ 758501 w 875976"/>
                <a:gd name="connsiteY81" fmla="*/ 1543050 h 1631950"/>
                <a:gd name="connsiteX82" fmla="*/ 764851 w 875976"/>
                <a:gd name="connsiteY82" fmla="*/ 1552575 h 1631950"/>
                <a:gd name="connsiteX83" fmla="*/ 783901 w 875976"/>
                <a:gd name="connsiteY83" fmla="*/ 1568450 h 1631950"/>
                <a:gd name="connsiteX84" fmla="*/ 793426 w 875976"/>
                <a:gd name="connsiteY84" fmla="*/ 1571625 h 1631950"/>
                <a:gd name="connsiteX85" fmla="*/ 799776 w 875976"/>
                <a:gd name="connsiteY85" fmla="*/ 1581150 h 1631950"/>
                <a:gd name="connsiteX86" fmla="*/ 822001 w 875976"/>
                <a:gd name="connsiteY86" fmla="*/ 1597025 h 1631950"/>
                <a:gd name="connsiteX87" fmla="*/ 834701 w 875976"/>
                <a:gd name="connsiteY87" fmla="*/ 1616075 h 1631950"/>
                <a:gd name="connsiteX88" fmla="*/ 863276 w 875976"/>
                <a:gd name="connsiteY88" fmla="*/ 1625600 h 1631950"/>
                <a:gd name="connsiteX89" fmla="*/ 875976 w 875976"/>
                <a:gd name="connsiteY89" fmla="*/ 1631950 h 1631950"/>
                <a:gd name="connsiteX0" fmla="*/ 56826 w 875976"/>
                <a:gd name="connsiteY0" fmla="*/ 0 h 1631950"/>
                <a:gd name="connsiteX1" fmla="*/ 56826 w 875976"/>
                <a:gd name="connsiteY1" fmla="*/ 47625 h 1631950"/>
                <a:gd name="connsiteX2" fmla="*/ 60001 w 875976"/>
                <a:gd name="connsiteY2" fmla="*/ 193675 h 1631950"/>
                <a:gd name="connsiteX3" fmla="*/ 66351 w 875976"/>
                <a:gd name="connsiteY3" fmla="*/ 203200 h 1631950"/>
                <a:gd name="connsiteX4" fmla="*/ 85401 w 875976"/>
                <a:gd name="connsiteY4" fmla="*/ 212725 h 1631950"/>
                <a:gd name="connsiteX5" fmla="*/ 91751 w 875976"/>
                <a:gd name="connsiteY5" fmla="*/ 225425 h 1631950"/>
                <a:gd name="connsiteX6" fmla="*/ 98101 w 875976"/>
                <a:gd name="connsiteY6" fmla="*/ 234950 h 1631950"/>
                <a:gd name="connsiteX7" fmla="*/ 101276 w 875976"/>
                <a:gd name="connsiteY7" fmla="*/ 250825 h 1631950"/>
                <a:gd name="connsiteX8" fmla="*/ 104451 w 875976"/>
                <a:gd name="connsiteY8" fmla="*/ 263525 h 1631950"/>
                <a:gd name="connsiteX9" fmla="*/ 110801 w 875976"/>
                <a:gd name="connsiteY9" fmla="*/ 276225 h 1631950"/>
                <a:gd name="connsiteX10" fmla="*/ 117151 w 875976"/>
                <a:gd name="connsiteY10" fmla="*/ 301625 h 1631950"/>
                <a:gd name="connsiteX11" fmla="*/ 129851 w 875976"/>
                <a:gd name="connsiteY11" fmla="*/ 323850 h 1631950"/>
                <a:gd name="connsiteX12" fmla="*/ 126676 w 875976"/>
                <a:gd name="connsiteY12" fmla="*/ 390525 h 1631950"/>
                <a:gd name="connsiteX13" fmla="*/ 120326 w 875976"/>
                <a:gd name="connsiteY13" fmla="*/ 412750 h 1631950"/>
                <a:gd name="connsiteX14" fmla="*/ 107626 w 875976"/>
                <a:gd name="connsiteY14" fmla="*/ 457200 h 1631950"/>
                <a:gd name="connsiteX15" fmla="*/ 98101 w 875976"/>
                <a:gd name="connsiteY15" fmla="*/ 469900 h 1631950"/>
                <a:gd name="connsiteX16" fmla="*/ 85401 w 875976"/>
                <a:gd name="connsiteY16" fmla="*/ 485775 h 1631950"/>
                <a:gd name="connsiteX17" fmla="*/ 69526 w 875976"/>
                <a:gd name="connsiteY17" fmla="*/ 514350 h 1631950"/>
                <a:gd name="connsiteX18" fmla="*/ 66351 w 875976"/>
                <a:gd name="connsiteY18" fmla="*/ 523875 h 1631950"/>
                <a:gd name="connsiteX19" fmla="*/ 60001 w 875976"/>
                <a:gd name="connsiteY19" fmla="*/ 533400 h 1631950"/>
                <a:gd name="connsiteX20" fmla="*/ 44126 w 875976"/>
                <a:gd name="connsiteY20" fmla="*/ 552450 h 1631950"/>
                <a:gd name="connsiteX21" fmla="*/ 37776 w 875976"/>
                <a:gd name="connsiteY21" fmla="*/ 571500 h 1631950"/>
                <a:gd name="connsiteX22" fmla="*/ 6026 w 875976"/>
                <a:gd name="connsiteY22" fmla="*/ 612775 h 1631950"/>
                <a:gd name="connsiteX23" fmla="*/ 6026 w 875976"/>
                <a:gd name="connsiteY23" fmla="*/ 685800 h 1631950"/>
                <a:gd name="connsiteX24" fmla="*/ 12376 w 875976"/>
                <a:gd name="connsiteY24" fmla="*/ 704850 h 1631950"/>
                <a:gd name="connsiteX25" fmla="*/ 15551 w 875976"/>
                <a:gd name="connsiteY25" fmla="*/ 727075 h 1631950"/>
                <a:gd name="connsiteX26" fmla="*/ 28251 w 875976"/>
                <a:gd name="connsiteY26" fmla="*/ 765175 h 1631950"/>
                <a:gd name="connsiteX27" fmla="*/ 31426 w 875976"/>
                <a:gd name="connsiteY27" fmla="*/ 774700 h 1631950"/>
                <a:gd name="connsiteX28" fmla="*/ 34601 w 875976"/>
                <a:gd name="connsiteY28" fmla="*/ 784225 h 1631950"/>
                <a:gd name="connsiteX29" fmla="*/ 40951 w 875976"/>
                <a:gd name="connsiteY29" fmla="*/ 793750 h 1631950"/>
                <a:gd name="connsiteX30" fmla="*/ 44126 w 875976"/>
                <a:gd name="connsiteY30" fmla="*/ 803275 h 1631950"/>
                <a:gd name="connsiteX31" fmla="*/ 56826 w 875976"/>
                <a:gd name="connsiteY31" fmla="*/ 828675 h 1631950"/>
                <a:gd name="connsiteX32" fmla="*/ 66351 w 875976"/>
                <a:gd name="connsiteY32" fmla="*/ 866775 h 1631950"/>
                <a:gd name="connsiteX33" fmla="*/ 82226 w 875976"/>
                <a:gd name="connsiteY33" fmla="*/ 889000 h 1631950"/>
                <a:gd name="connsiteX34" fmla="*/ 85401 w 875976"/>
                <a:gd name="connsiteY34" fmla="*/ 898525 h 1631950"/>
                <a:gd name="connsiteX35" fmla="*/ 91751 w 875976"/>
                <a:gd name="connsiteY35" fmla="*/ 908050 h 1631950"/>
                <a:gd name="connsiteX36" fmla="*/ 94926 w 875976"/>
                <a:gd name="connsiteY36" fmla="*/ 920750 h 1631950"/>
                <a:gd name="connsiteX37" fmla="*/ 101276 w 875976"/>
                <a:gd name="connsiteY37" fmla="*/ 939800 h 1631950"/>
                <a:gd name="connsiteX38" fmla="*/ 117151 w 875976"/>
                <a:gd name="connsiteY38" fmla="*/ 987425 h 1631950"/>
                <a:gd name="connsiteX39" fmla="*/ 133026 w 875976"/>
                <a:gd name="connsiteY39" fmla="*/ 1016000 h 1631950"/>
                <a:gd name="connsiteX40" fmla="*/ 152076 w 875976"/>
                <a:gd name="connsiteY40" fmla="*/ 1022350 h 1631950"/>
                <a:gd name="connsiteX41" fmla="*/ 171126 w 875976"/>
                <a:gd name="connsiteY41" fmla="*/ 1031875 h 1631950"/>
                <a:gd name="connsiteX42" fmla="*/ 196526 w 875976"/>
                <a:gd name="connsiteY42" fmla="*/ 1054100 h 1631950"/>
                <a:gd name="connsiteX43" fmla="*/ 206051 w 875976"/>
                <a:gd name="connsiteY43" fmla="*/ 1060450 h 1631950"/>
                <a:gd name="connsiteX44" fmla="*/ 215576 w 875976"/>
                <a:gd name="connsiteY44" fmla="*/ 1063625 h 1631950"/>
                <a:gd name="connsiteX45" fmla="*/ 247326 w 875976"/>
                <a:gd name="connsiteY45" fmla="*/ 1089025 h 1631950"/>
                <a:gd name="connsiteX46" fmla="*/ 256851 w 875976"/>
                <a:gd name="connsiteY46" fmla="*/ 1092200 h 1631950"/>
                <a:gd name="connsiteX47" fmla="*/ 269551 w 875976"/>
                <a:gd name="connsiteY47" fmla="*/ 1098550 h 1631950"/>
                <a:gd name="connsiteX48" fmla="*/ 288601 w 875976"/>
                <a:gd name="connsiteY48" fmla="*/ 1114425 h 1631950"/>
                <a:gd name="connsiteX49" fmla="*/ 294951 w 875976"/>
                <a:gd name="connsiteY49" fmla="*/ 1123950 h 1631950"/>
                <a:gd name="connsiteX50" fmla="*/ 314001 w 875976"/>
                <a:gd name="connsiteY50" fmla="*/ 1143000 h 1631950"/>
                <a:gd name="connsiteX51" fmla="*/ 317176 w 875976"/>
                <a:gd name="connsiteY51" fmla="*/ 1152525 h 1631950"/>
                <a:gd name="connsiteX52" fmla="*/ 336226 w 875976"/>
                <a:gd name="connsiteY52" fmla="*/ 1193800 h 1631950"/>
                <a:gd name="connsiteX53" fmla="*/ 339401 w 875976"/>
                <a:gd name="connsiteY53" fmla="*/ 1212850 h 1631950"/>
                <a:gd name="connsiteX54" fmla="*/ 342576 w 875976"/>
                <a:gd name="connsiteY54" fmla="*/ 1222375 h 1631950"/>
                <a:gd name="connsiteX55" fmla="*/ 355276 w 875976"/>
                <a:gd name="connsiteY55" fmla="*/ 1225550 h 1631950"/>
                <a:gd name="connsiteX56" fmla="*/ 377501 w 875976"/>
                <a:gd name="connsiteY56" fmla="*/ 1244600 h 1631950"/>
                <a:gd name="connsiteX57" fmla="*/ 409251 w 875976"/>
                <a:gd name="connsiteY57" fmla="*/ 1260475 h 1631950"/>
                <a:gd name="connsiteX58" fmla="*/ 415601 w 875976"/>
                <a:gd name="connsiteY58" fmla="*/ 1270000 h 1631950"/>
                <a:gd name="connsiteX59" fmla="*/ 441001 w 875976"/>
                <a:gd name="connsiteY59" fmla="*/ 1279525 h 1631950"/>
                <a:gd name="connsiteX60" fmla="*/ 453701 w 875976"/>
                <a:gd name="connsiteY60" fmla="*/ 1282700 h 1631950"/>
                <a:gd name="connsiteX61" fmla="*/ 472751 w 875976"/>
                <a:gd name="connsiteY61" fmla="*/ 1289050 h 1631950"/>
                <a:gd name="connsiteX62" fmla="*/ 482276 w 875976"/>
                <a:gd name="connsiteY62" fmla="*/ 1295400 h 1631950"/>
                <a:gd name="connsiteX63" fmla="*/ 510851 w 875976"/>
                <a:gd name="connsiteY63" fmla="*/ 1304925 h 1631950"/>
                <a:gd name="connsiteX64" fmla="*/ 529901 w 875976"/>
                <a:gd name="connsiteY64" fmla="*/ 1317625 h 1631950"/>
                <a:gd name="connsiteX65" fmla="*/ 548951 w 875976"/>
                <a:gd name="connsiteY65" fmla="*/ 1336675 h 1631950"/>
                <a:gd name="connsiteX66" fmla="*/ 574351 w 875976"/>
                <a:gd name="connsiteY66" fmla="*/ 1365250 h 1631950"/>
                <a:gd name="connsiteX67" fmla="*/ 583876 w 875976"/>
                <a:gd name="connsiteY67" fmla="*/ 1387475 h 1631950"/>
                <a:gd name="connsiteX68" fmla="*/ 606101 w 875976"/>
                <a:gd name="connsiteY68" fmla="*/ 1409700 h 1631950"/>
                <a:gd name="connsiteX69" fmla="*/ 618801 w 875976"/>
                <a:gd name="connsiteY69" fmla="*/ 1425575 h 1631950"/>
                <a:gd name="connsiteX70" fmla="*/ 641026 w 875976"/>
                <a:gd name="connsiteY70" fmla="*/ 1444625 h 1631950"/>
                <a:gd name="connsiteX71" fmla="*/ 647376 w 875976"/>
                <a:gd name="connsiteY71" fmla="*/ 1454150 h 1631950"/>
                <a:gd name="connsiteX72" fmla="*/ 656901 w 875976"/>
                <a:gd name="connsiteY72" fmla="*/ 1460500 h 1631950"/>
                <a:gd name="connsiteX73" fmla="*/ 669601 w 875976"/>
                <a:gd name="connsiteY73" fmla="*/ 1470025 h 1631950"/>
                <a:gd name="connsiteX74" fmla="*/ 679126 w 875976"/>
                <a:gd name="connsiteY74" fmla="*/ 1476375 h 1631950"/>
                <a:gd name="connsiteX75" fmla="*/ 688651 w 875976"/>
                <a:gd name="connsiteY75" fmla="*/ 1489075 h 1631950"/>
                <a:gd name="connsiteX76" fmla="*/ 701351 w 875976"/>
                <a:gd name="connsiteY76" fmla="*/ 1492250 h 1631950"/>
                <a:gd name="connsiteX77" fmla="*/ 714051 w 875976"/>
                <a:gd name="connsiteY77" fmla="*/ 1498600 h 1631950"/>
                <a:gd name="connsiteX78" fmla="*/ 723576 w 875976"/>
                <a:gd name="connsiteY78" fmla="*/ 1508125 h 1631950"/>
                <a:gd name="connsiteX79" fmla="*/ 736276 w 875976"/>
                <a:gd name="connsiteY79" fmla="*/ 1527175 h 1631950"/>
                <a:gd name="connsiteX80" fmla="*/ 758501 w 875976"/>
                <a:gd name="connsiteY80" fmla="*/ 1543050 h 1631950"/>
                <a:gd name="connsiteX81" fmla="*/ 764851 w 875976"/>
                <a:gd name="connsiteY81" fmla="*/ 1552575 h 1631950"/>
                <a:gd name="connsiteX82" fmla="*/ 783901 w 875976"/>
                <a:gd name="connsiteY82" fmla="*/ 1568450 h 1631950"/>
                <a:gd name="connsiteX83" fmla="*/ 793426 w 875976"/>
                <a:gd name="connsiteY83" fmla="*/ 1571625 h 1631950"/>
                <a:gd name="connsiteX84" fmla="*/ 799776 w 875976"/>
                <a:gd name="connsiteY84" fmla="*/ 1581150 h 1631950"/>
                <a:gd name="connsiteX85" fmla="*/ 822001 w 875976"/>
                <a:gd name="connsiteY85" fmla="*/ 1597025 h 1631950"/>
                <a:gd name="connsiteX86" fmla="*/ 834701 w 875976"/>
                <a:gd name="connsiteY86" fmla="*/ 1616075 h 1631950"/>
                <a:gd name="connsiteX87" fmla="*/ 863276 w 875976"/>
                <a:gd name="connsiteY87" fmla="*/ 1625600 h 1631950"/>
                <a:gd name="connsiteX88" fmla="*/ 875976 w 875976"/>
                <a:gd name="connsiteY88" fmla="*/ 1631950 h 1631950"/>
                <a:gd name="connsiteX0" fmla="*/ 56826 w 875976"/>
                <a:gd name="connsiteY0" fmla="*/ 0 h 1631950"/>
                <a:gd name="connsiteX1" fmla="*/ 56826 w 875976"/>
                <a:gd name="connsiteY1" fmla="*/ 47625 h 1631950"/>
                <a:gd name="connsiteX2" fmla="*/ 60001 w 875976"/>
                <a:gd name="connsiteY2" fmla="*/ 193675 h 1631950"/>
                <a:gd name="connsiteX3" fmla="*/ 66351 w 875976"/>
                <a:gd name="connsiteY3" fmla="*/ 203200 h 1631950"/>
                <a:gd name="connsiteX4" fmla="*/ 85401 w 875976"/>
                <a:gd name="connsiteY4" fmla="*/ 212725 h 1631950"/>
                <a:gd name="connsiteX5" fmla="*/ 91751 w 875976"/>
                <a:gd name="connsiteY5" fmla="*/ 225425 h 1631950"/>
                <a:gd name="connsiteX6" fmla="*/ 98101 w 875976"/>
                <a:gd name="connsiteY6" fmla="*/ 234950 h 1631950"/>
                <a:gd name="connsiteX7" fmla="*/ 101276 w 875976"/>
                <a:gd name="connsiteY7" fmla="*/ 250825 h 1631950"/>
                <a:gd name="connsiteX8" fmla="*/ 104451 w 875976"/>
                <a:gd name="connsiteY8" fmla="*/ 263525 h 1631950"/>
                <a:gd name="connsiteX9" fmla="*/ 110801 w 875976"/>
                <a:gd name="connsiteY9" fmla="*/ 276225 h 1631950"/>
                <a:gd name="connsiteX10" fmla="*/ 117151 w 875976"/>
                <a:gd name="connsiteY10" fmla="*/ 301625 h 1631950"/>
                <a:gd name="connsiteX11" fmla="*/ 129851 w 875976"/>
                <a:gd name="connsiteY11" fmla="*/ 323850 h 1631950"/>
                <a:gd name="connsiteX12" fmla="*/ 126676 w 875976"/>
                <a:gd name="connsiteY12" fmla="*/ 390525 h 1631950"/>
                <a:gd name="connsiteX13" fmla="*/ 120326 w 875976"/>
                <a:gd name="connsiteY13" fmla="*/ 412750 h 1631950"/>
                <a:gd name="connsiteX14" fmla="*/ 107626 w 875976"/>
                <a:gd name="connsiteY14" fmla="*/ 457200 h 1631950"/>
                <a:gd name="connsiteX15" fmla="*/ 98101 w 875976"/>
                <a:gd name="connsiteY15" fmla="*/ 469900 h 1631950"/>
                <a:gd name="connsiteX16" fmla="*/ 85401 w 875976"/>
                <a:gd name="connsiteY16" fmla="*/ 485775 h 1631950"/>
                <a:gd name="connsiteX17" fmla="*/ 69526 w 875976"/>
                <a:gd name="connsiteY17" fmla="*/ 514350 h 1631950"/>
                <a:gd name="connsiteX18" fmla="*/ 66351 w 875976"/>
                <a:gd name="connsiteY18" fmla="*/ 523875 h 1631950"/>
                <a:gd name="connsiteX19" fmla="*/ 60001 w 875976"/>
                <a:gd name="connsiteY19" fmla="*/ 533400 h 1631950"/>
                <a:gd name="connsiteX20" fmla="*/ 44126 w 875976"/>
                <a:gd name="connsiteY20" fmla="*/ 552450 h 1631950"/>
                <a:gd name="connsiteX21" fmla="*/ 6026 w 875976"/>
                <a:gd name="connsiteY21" fmla="*/ 612775 h 1631950"/>
                <a:gd name="connsiteX22" fmla="*/ 6026 w 875976"/>
                <a:gd name="connsiteY22" fmla="*/ 685800 h 1631950"/>
                <a:gd name="connsiteX23" fmla="*/ 12376 w 875976"/>
                <a:gd name="connsiteY23" fmla="*/ 704850 h 1631950"/>
                <a:gd name="connsiteX24" fmla="*/ 15551 w 875976"/>
                <a:gd name="connsiteY24" fmla="*/ 727075 h 1631950"/>
                <a:gd name="connsiteX25" fmla="*/ 28251 w 875976"/>
                <a:gd name="connsiteY25" fmla="*/ 765175 h 1631950"/>
                <a:gd name="connsiteX26" fmla="*/ 31426 w 875976"/>
                <a:gd name="connsiteY26" fmla="*/ 774700 h 1631950"/>
                <a:gd name="connsiteX27" fmla="*/ 34601 w 875976"/>
                <a:gd name="connsiteY27" fmla="*/ 784225 h 1631950"/>
                <a:gd name="connsiteX28" fmla="*/ 40951 w 875976"/>
                <a:gd name="connsiteY28" fmla="*/ 793750 h 1631950"/>
                <a:gd name="connsiteX29" fmla="*/ 44126 w 875976"/>
                <a:gd name="connsiteY29" fmla="*/ 803275 h 1631950"/>
                <a:gd name="connsiteX30" fmla="*/ 56826 w 875976"/>
                <a:gd name="connsiteY30" fmla="*/ 828675 h 1631950"/>
                <a:gd name="connsiteX31" fmla="*/ 66351 w 875976"/>
                <a:gd name="connsiteY31" fmla="*/ 866775 h 1631950"/>
                <a:gd name="connsiteX32" fmla="*/ 82226 w 875976"/>
                <a:gd name="connsiteY32" fmla="*/ 889000 h 1631950"/>
                <a:gd name="connsiteX33" fmla="*/ 85401 w 875976"/>
                <a:gd name="connsiteY33" fmla="*/ 898525 h 1631950"/>
                <a:gd name="connsiteX34" fmla="*/ 91751 w 875976"/>
                <a:gd name="connsiteY34" fmla="*/ 908050 h 1631950"/>
                <a:gd name="connsiteX35" fmla="*/ 94926 w 875976"/>
                <a:gd name="connsiteY35" fmla="*/ 920750 h 1631950"/>
                <a:gd name="connsiteX36" fmla="*/ 101276 w 875976"/>
                <a:gd name="connsiteY36" fmla="*/ 939800 h 1631950"/>
                <a:gd name="connsiteX37" fmla="*/ 117151 w 875976"/>
                <a:gd name="connsiteY37" fmla="*/ 987425 h 1631950"/>
                <a:gd name="connsiteX38" fmla="*/ 133026 w 875976"/>
                <a:gd name="connsiteY38" fmla="*/ 1016000 h 1631950"/>
                <a:gd name="connsiteX39" fmla="*/ 152076 w 875976"/>
                <a:gd name="connsiteY39" fmla="*/ 1022350 h 1631950"/>
                <a:gd name="connsiteX40" fmla="*/ 171126 w 875976"/>
                <a:gd name="connsiteY40" fmla="*/ 1031875 h 1631950"/>
                <a:gd name="connsiteX41" fmla="*/ 196526 w 875976"/>
                <a:gd name="connsiteY41" fmla="*/ 1054100 h 1631950"/>
                <a:gd name="connsiteX42" fmla="*/ 206051 w 875976"/>
                <a:gd name="connsiteY42" fmla="*/ 1060450 h 1631950"/>
                <a:gd name="connsiteX43" fmla="*/ 215576 w 875976"/>
                <a:gd name="connsiteY43" fmla="*/ 1063625 h 1631950"/>
                <a:gd name="connsiteX44" fmla="*/ 247326 w 875976"/>
                <a:gd name="connsiteY44" fmla="*/ 1089025 h 1631950"/>
                <a:gd name="connsiteX45" fmla="*/ 256851 w 875976"/>
                <a:gd name="connsiteY45" fmla="*/ 1092200 h 1631950"/>
                <a:gd name="connsiteX46" fmla="*/ 269551 w 875976"/>
                <a:gd name="connsiteY46" fmla="*/ 1098550 h 1631950"/>
                <a:gd name="connsiteX47" fmla="*/ 288601 w 875976"/>
                <a:gd name="connsiteY47" fmla="*/ 1114425 h 1631950"/>
                <a:gd name="connsiteX48" fmla="*/ 294951 w 875976"/>
                <a:gd name="connsiteY48" fmla="*/ 1123950 h 1631950"/>
                <a:gd name="connsiteX49" fmla="*/ 314001 w 875976"/>
                <a:gd name="connsiteY49" fmla="*/ 1143000 h 1631950"/>
                <a:gd name="connsiteX50" fmla="*/ 317176 w 875976"/>
                <a:gd name="connsiteY50" fmla="*/ 1152525 h 1631950"/>
                <a:gd name="connsiteX51" fmla="*/ 336226 w 875976"/>
                <a:gd name="connsiteY51" fmla="*/ 1193800 h 1631950"/>
                <a:gd name="connsiteX52" fmla="*/ 339401 w 875976"/>
                <a:gd name="connsiteY52" fmla="*/ 1212850 h 1631950"/>
                <a:gd name="connsiteX53" fmla="*/ 342576 w 875976"/>
                <a:gd name="connsiteY53" fmla="*/ 1222375 h 1631950"/>
                <a:gd name="connsiteX54" fmla="*/ 355276 w 875976"/>
                <a:gd name="connsiteY54" fmla="*/ 1225550 h 1631950"/>
                <a:gd name="connsiteX55" fmla="*/ 377501 w 875976"/>
                <a:gd name="connsiteY55" fmla="*/ 1244600 h 1631950"/>
                <a:gd name="connsiteX56" fmla="*/ 409251 w 875976"/>
                <a:gd name="connsiteY56" fmla="*/ 1260475 h 1631950"/>
                <a:gd name="connsiteX57" fmla="*/ 415601 w 875976"/>
                <a:gd name="connsiteY57" fmla="*/ 1270000 h 1631950"/>
                <a:gd name="connsiteX58" fmla="*/ 441001 w 875976"/>
                <a:gd name="connsiteY58" fmla="*/ 1279525 h 1631950"/>
                <a:gd name="connsiteX59" fmla="*/ 453701 w 875976"/>
                <a:gd name="connsiteY59" fmla="*/ 1282700 h 1631950"/>
                <a:gd name="connsiteX60" fmla="*/ 472751 w 875976"/>
                <a:gd name="connsiteY60" fmla="*/ 1289050 h 1631950"/>
                <a:gd name="connsiteX61" fmla="*/ 482276 w 875976"/>
                <a:gd name="connsiteY61" fmla="*/ 1295400 h 1631950"/>
                <a:gd name="connsiteX62" fmla="*/ 510851 w 875976"/>
                <a:gd name="connsiteY62" fmla="*/ 1304925 h 1631950"/>
                <a:gd name="connsiteX63" fmla="*/ 529901 w 875976"/>
                <a:gd name="connsiteY63" fmla="*/ 1317625 h 1631950"/>
                <a:gd name="connsiteX64" fmla="*/ 548951 w 875976"/>
                <a:gd name="connsiteY64" fmla="*/ 1336675 h 1631950"/>
                <a:gd name="connsiteX65" fmla="*/ 574351 w 875976"/>
                <a:gd name="connsiteY65" fmla="*/ 1365250 h 1631950"/>
                <a:gd name="connsiteX66" fmla="*/ 583876 w 875976"/>
                <a:gd name="connsiteY66" fmla="*/ 1387475 h 1631950"/>
                <a:gd name="connsiteX67" fmla="*/ 606101 w 875976"/>
                <a:gd name="connsiteY67" fmla="*/ 1409700 h 1631950"/>
                <a:gd name="connsiteX68" fmla="*/ 618801 w 875976"/>
                <a:gd name="connsiteY68" fmla="*/ 1425575 h 1631950"/>
                <a:gd name="connsiteX69" fmla="*/ 641026 w 875976"/>
                <a:gd name="connsiteY69" fmla="*/ 1444625 h 1631950"/>
                <a:gd name="connsiteX70" fmla="*/ 647376 w 875976"/>
                <a:gd name="connsiteY70" fmla="*/ 1454150 h 1631950"/>
                <a:gd name="connsiteX71" fmla="*/ 656901 w 875976"/>
                <a:gd name="connsiteY71" fmla="*/ 1460500 h 1631950"/>
                <a:gd name="connsiteX72" fmla="*/ 669601 w 875976"/>
                <a:gd name="connsiteY72" fmla="*/ 1470025 h 1631950"/>
                <a:gd name="connsiteX73" fmla="*/ 679126 w 875976"/>
                <a:gd name="connsiteY73" fmla="*/ 1476375 h 1631950"/>
                <a:gd name="connsiteX74" fmla="*/ 688651 w 875976"/>
                <a:gd name="connsiteY74" fmla="*/ 1489075 h 1631950"/>
                <a:gd name="connsiteX75" fmla="*/ 701351 w 875976"/>
                <a:gd name="connsiteY75" fmla="*/ 1492250 h 1631950"/>
                <a:gd name="connsiteX76" fmla="*/ 714051 w 875976"/>
                <a:gd name="connsiteY76" fmla="*/ 1498600 h 1631950"/>
                <a:gd name="connsiteX77" fmla="*/ 723576 w 875976"/>
                <a:gd name="connsiteY77" fmla="*/ 1508125 h 1631950"/>
                <a:gd name="connsiteX78" fmla="*/ 736276 w 875976"/>
                <a:gd name="connsiteY78" fmla="*/ 1527175 h 1631950"/>
                <a:gd name="connsiteX79" fmla="*/ 758501 w 875976"/>
                <a:gd name="connsiteY79" fmla="*/ 1543050 h 1631950"/>
                <a:gd name="connsiteX80" fmla="*/ 764851 w 875976"/>
                <a:gd name="connsiteY80" fmla="*/ 1552575 h 1631950"/>
                <a:gd name="connsiteX81" fmla="*/ 783901 w 875976"/>
                <a:gd name="connsiteY81" fmla="*/ 1568450 h 1631950"/>
                <a:gd name="connsiteX82" fmla="*/ 793426 w 875976"/>
                <a:gd name="connsiteY82" fmla="*/ 1571625 h 1631950"/>
                <a:gd name="connsiteX83" fmla="*/ 799776 w 875976"/>
                <a:gd name="connsiteY83" fmla="*/ 1581150 h 1631950"/>
                <a:gd name="connsiteX84" fmla="*/ 822001 w 875976"/>
                <a:gd name="connsiteY84" fmla="*/ 1597025 h 1631950"/>
                <a:gd name="connsiteX85" fmla="*/ 834701 w 875976"/>
                <a:gd name="connsiteY85" fmla="*/ 1616075 h 1631950"/>
                <a:gd name="connsiteX86" fmla="*/ 863276 w 875976"/>
                <a:gd name="connsiteY86" fmla="*/ 1625600 h 1631950"/>
                <a:gd name="connsiteX87" fmla="*/ 875976 w 875976"/>
                <a:gd name="connsiteY87" fmla="*/ 1631950 h 1631950"/>
                <a:gd name="connsiteX0" fmla="*/ 56826 w 895026"/>
                <a:gd name="connsiteY0" fmla="*/ 0 h 1631950"/>
                <a:gd name="connsiteX1" fmla="*/ 56826 w 895026"/>
                <a:gd name="connsiteY1" fmla="*/ 47625 h 1631950"/>
                <a:gd name="connsiteX2" fmla="*/ 60001 w 895026"/>
                <a:gd name="connsiteY2" fmla="*/ 193675 h 1631950"/>
                <a:gd name="connsiteX3" fmla="*/ 66351 w 895026"/>
                <a:gd name="connsiteY3" fmla="*/ 203200 h 1631950"/>
                <a:gd name="connsiteX4" fmla="*/ 85401 w 895026"/>
                <a:gd name="connsiteY4" fmla="*/ 212725 h 1631950"/>
                <a:gd name="connsiteX5" fmla="*/ 91751 w 895026"/>
                <a:gd name="connsiteY5" fmla="*/ 225425 h 1631950"/>
                <a:gd name="connsiteX6" fmla="*/ 98101 w 895026"/>
                <a:gd name="connsiteY6" fmla="*/ 234950 h 1631950"/>
                <a:gd name="connsiteX7" fmla="*/ 101276 w 895026"/>
                <a:gd name="connsiteY7" fmla="*/ 250825 h 1631950"/>
                <a:gd name="connsiteX8" fmla="*/ 104451 w 895026"/>
                <a:gd name="connsiteY8" fmla="*/ 263525 h 1631950"/>
                <a:gd name="connsiteX9" fmla="*/ 110801 w 895026"/>
                <a:gd name="connsiteY9" fmla="*/ 276225 h 1631950"/>
                <a:gd name="connsiteX10" fmla="*/ 117151 w 895026"/>
                <a:gd name="connsiteY10" fmla="*/ 301625 h 1631950"/>
                <a:gd name="connsiteX11" fmla="*/ 129851 w 895026"/>
                <a:gd name="connsiteY11" fmla="*/ 323850 h 1631950"/>
                <a:gd name="connsiteX12" fmla="*/ 126676 w 895026"/>
                <a:gd name="connsiteY12" fmla="*/ 390525 h 1631950"/>
                <a:gd name="connsiteX13" fmla="*/ 120326 w 895026"/>
                <a:gd name="connsiteY13" fmla="*/ 412750 h 1631950"/>
                <a:gd name="connsiteX14" fmla="*/ 107626 w 895026"/>
                <a:gd name="connsiteY14" fmla="*/ 457200 h 1631950"/>
                <a:gd name="connsiteX15" fmla="*/ 98101 w 895026"/>
                <a:gd name="connsiteY15" fmla="*/ 469900 h 1631950"/>
                <a:gd name="connsiteX16" fmla="*/ 85401 w 895026"/>
                <a:gd name="connsiteY16" fmla="*/ 485775 h 1631950"/>
                <a:gd name="connsiteX17" fmla="*/ 69526 w 895026"/>
                <a:gd name="connsiteY17" fmla="*/ 514350 h 1631950"/>
                <a:gd name="connsiteX18" fmla="*/ 66351 w 895026"/>
                <a:gd name="connsiteY18" fmla="*/ 523875 h 1631950"/>
                <a:gd name="connsiteX19" fmla="*/ 60001 w 895026"/>
                <a:gd name="connsiteY19" fmla="*/ 533400 h 1631950"/>
                <a:gd name="connsiteX20" fmla="*/ 44126 w 895026"/>
                <a:gd name="connsiteY20" fmla="*/ 552450 h 1631950"/>
                <a:gd name="connsiteX21" fmla="*/ 6026 w 895026"/>
                <a:gd name="connsiteY21" fmla="*/ 612775 h 1631950"/>
                <a:gd name="connsiteX22" fmla="*/ 6026 w 895026"/>
                <a:gd name="connsiteY22" fmla="*/ 685800 h 1631950"/>
                <a:gd name="connsiteX23" fmla="*/ 12376 w 895026"/>
                <a:gd name="connsiteY23" fmla="*/ 704850 h 1631950"/>
                <a:gd name="connsiteX24" fmla="*/ 15551 w 895026"/>
                <a:gd name="connsiteY24" fmla="*/ 727075 h 1631950"/>
                <a:gd name="connsiteX25" fmla="*/ 28251 w 895026"/>
                <a:gd name="connsiteY25" fmla="*/ 765175 h 1631950"/>
                <a:gd name="connsiteX26" fmla="*/ 31426 w 895026"/>
                <a:gd name="connsiteY26" fmla="*/ 774700 h 1631950"/>
                <a:gd name="connsiteX27" fmla="*/ 34601 w 895026"/>
                <a:gd name="connsiteY27" fmla="*/ 784225 h 1631950"/>
                <a:gd name="connsiteX28" fmla="*/ 40951 w 895026"/>
                <a:gd name="connsiteY28" fmla="*/ 793750 h 1631950"/>
                <a:gd name="connsiteX29" fmla="*/ 44126 w 895026"/>
                <a:gd name="connsiteY29" fmla="*/ 803275 h 1631950"/>
                <a:gd name="connsiteX30" fmla="*/ 56826 w 895026"/>
                <a:gd name="connsiteY30" fmla="*/ 828675 h 1631950"/>
                <a:gd name="connsiteX31" fmla="*/ 66351 w 895026"/>
                <a:gd name="connsiteY31" fmla="*/ 866775 h 1631950"/>
                <a:gd name="connsiteX32" fmla="*/ 82226 w 895026"/>
                <a:gd name="connsiteY32" fmla="*/ 889000 h 1631950"/>
                <a:gd name="connsiteX33" fmla="*/ 85401 w 895026"/>
                <a:gd name="connsiteY33" fmla="*/ 898525 h 1631950"/>
                <a:gd name="connsiteX34" fmla="*/ 91751 w 895026"/>
                <a:gd name="connsiteY34" fmla="*/ 908050 h 1631950"/>
                <a:gd name="connsiteX35" fmla="*/ 94926 w 895026"/>
                <a:gd name="connsiteY35" fmla="*/ 920750 h 1631950"/>
                <a:gd name="connsiteX36" fmla="*/ 101276 w 895026"/>
                <a:gd name="connsiteY36" fmla="*/ 939800 h 1631950"/>
                <a:gd name="connsiteX37" fmla="*/ 117151 w 895026"/>
                <a:gd name="connsiteY37" fmla="*/ 987425 h 1631950"/>
                <a:gd name="connsiteX38" fmla="*/ 133026 w 895026"/>
                <a:gd name="connsiteY38" fmla="*/ 1016000 h 1631950"/>
                <a:gd name="connsiteX39" fmla="*/ 152076 w 895026"/>
                <a:gd name="connsiteY39" fmla="*/ 1022350 h 1631950"/>
                <a:gd name="connsiteX40" fmla="*/ 171126 w 895026"/>
                <a:gd name="connsiteY40" fmla="*/ 1031875 h 1631950"/>
                <a:gd name="connsiteX41" fmla="*/ 196526 w 895026"/>
                <a:gd name="connsiteY41" fmla="*/ 1054100 h 1631950"/>
                <a:gd name="connsiteX42" fmla="*/ 206051 w 895026"/>
                <a:gd name="connsiteY42" fmla="*/ 1060450 h 1631950"/>
                <a:gd name="connsiteX43" fmla="*/ 215576 w 895026"/>
                <a:gd name="connsiteY43" fmla="*/ 1063625 h 1631950"/>
                <a:gd name="connsiteX44" fmla="*/ 247326 w 895026"/>
                <a:gd name="connsiteY44" fmla="*/ 1089025 h 1631950"/>
                <a:gd name="connsiteX45" fmla="*/ 256851 w 895026"/>
                <a:gd name="connsiteY45" fmla="*/ 1092200 h 1631950"/>
                <a:gd name="connsiteX46" fmla="*/ 269551 w 895026"/>
                <a:gd name="connsiteY46" fmla="*/ 1098550 h 1631950"/>
                <a:gd name="connsiteX47" fmla="*/ 288601 w 895026"/>
                <a:gd name="connsiteY47" fmla="*/ 1114425 h 1631950"/>
                <a:gd name="connsiteX48" fmla="*/ 294951 w 895026"/>
                <a:gd name="connsiteY48" fmla="*/ 1123950 h 1631950"/>
                <a:gd name="connsiteX49" fmla="*/ 314001 w 895026"/>
                <a:gd name="connsiteY49" fmla="*/ 1143000 h 1631950"/>
                <a:gd name="connsiteX50" fmla="*/ 317176 w 895026"/>
                <a:gd name="connsiteY50" fmla="*/ 1152525 h 1631950"/>
                <a:gd name="connsiteX51" fmla="*/ 336226 w 895026"/>
                <a:gd name="connsiteY51" fmla="*/ 1193800 h 1631950"/>
                <a:gd name="connsiteX52" fmla="*/ 339401 w 895026"/>
                <a:gd name="connsiteY52" fmla="*/ 1212850 h 1631950"/>
                <a:gd name="connsiteX53" fmla="*/ 342576 w 895026"/>
                <a:gd name="connsiteY53" fmla="*/ 1222375 h 1631950"/>
                <a:gd name="connsiteX54" fmla="*/ 355276 w 895026"/>
                <a:gd name="connsiteY54" fmla="*/ 1225550 h 1631950"/>
                <a:gd name="connsiteX55" fmla="*/ 377501 w 895026"/>
                <a:gd name="connsiteY55" fmla="*/ 1244600 h 1631950"/>
                <a:gd name="connsiteX56" fmla="*/ 409251 w 895026"/>
                <a:gd name="connsiteY56" fmla="*/ 1260475 h 1631950"/>
                <a:gd name="connsiteX57" fmla="*/ 415601 w 895026"/>
                <a:gd name="connsiteY57" fmla="*/ 1270000 h 1631950"/>
                <a:gd name="connsiteX58" fmla="*/ 441001 w 895026"/>
                <a:gd name="connsiteY58" fmla="*/ 1279525 h 1631950"/>
                <a:gd name="connsiteX59" fmla="*/ 453701 w 895026"/>
                <a:gd name="connsiteY59" fmla="*/ 1282700 h 1631950"/>
                <a:gd name="connsiteX60" fmla="*/ 472751 w 895026"/>
                <a:gd name="connsiteY60" fmla="*/ 1289050 h 1631950"/>
                <a:gd name="connsiteX61" fmla="*/ 482276 w 895026"/>
                <a:gd name="connsiteY61" fmla="*/ 1295400 h 1631950"/>
                <a:gd name="connsiteX62" fmla="*/ 510851 w 895026"/>
                <a:gd name="connsiteY62" fmla="*/ 1304925 h 1631950"/>
                <a:gd name="connsiteX63" fmla="*/ 529901 w 895026"/>
                <a:gd name="connsiteY63" fmla="*/ 1317625 h 1631950"/>
                <a:gd name="connsiteX64" fmla="*/ 548951 w 895026"/>
                <a:gd name="connsiteY64" fmla="*/ 1336675 h 1631950"/>
                <a:gd name="connsiteX65" fmla="*/ 574351 w 895026"/>
                <a:gd name="connsiteY65" fmla="*/ 1365250 h 1631950"/>
                <a:gd name="connsiteX66" fmla="*/ 583876 w 895026"/>
                <a:gd name="connsiteY66" fmla="*/ 1387475 h 1631950"/>
                <a:gd name="connsiteX67" fmla="*/ 606101 w 895026"/>
                <a:gd name="connsiteY67" fmla="*/ 1409700 h 1631950"/>
                <a:gd name="connsiteX68" fmla="*/ 618801 w 895026"/>
                <a:gd name="connsiteY68" fmla="*/ 1425575 h 1631950"/>
                <a:gd name="connsiteX69" fmla="*/ 641026 w 895026"/>
                <a:gd name="connsiteY69" fmla="*/ 1444625 h 1631950"/>
                <a:gd name="connsiteX70" fmla="*/ 647376 w 895026"/>
                <a:gd name="connsiteY70" fmla="*/ 1454150 h 1631950"/>
                <a:gd name="connsiteX71" fmla="*/ 656901 w 895026"/>
                <a:gd name="connsiteY71" fmla="*/ 1460500 h 1631950"/>
                <a:gd name="connsiteX72" fmla="*/ 669601 w 895026"/>
                <a:gd name="connsiteY72" fmla="*/ 1470025 h 1631950"/>
                <a:gd name="connsiteX73" fmla="*/ 679126 w 895026"/>
                <a:gd name="connsiteY73" fmla="*/ 1476375 h 1631950"/>
                <a:gd name="connsiteX74" fmla="*/ 688651 w 895026"/>
                <a:gd name="connsiteY74" fmla="*/ 1489075 h 1631950"/>
                <a:gd name="connsiteX75" fmla="*/ 701351 w 895026"/>
                <a:gd name="connsiteY75" fmla="*/ 1492250 h 1631950"/>
                <a:gd name="connsiteX76" fmla="*/ 714051 w 895026"/>
                <a:gd name="connsiteY76" fmla="*/ 1498600 h 1631950"/>
                <a:gd name="connsiteX77" fmla="*/ 723576 w 895026"/>
                <a:gd name="connsiteY77" fmla="*/ 1508125 h 1631950"/>
                <a:gd name="connsiteX78" fmla="*/ 736276 w 895026"/>
                <a:gd name="connsiteY78" fmla="*/ 1527175 h 1631950"/>
                <a:gd name="connsiteX79" fmla="*/ 758501 w 895026"/>
                <a:gd name="connsiteY79" fmla="*/ 1543050 h 1631950"/>
                <a:gd name="connsiteX80" fmla="*/ 764851 w 895026"/>
                <a:gd name="connsiteY80" fmla="*/ 1552575 h 1631950"/>
                <a:gd name="connsiteX81" fmla="*/ 783901 w 895026"/>
                <a:gd name="connsiteY81" fmla="*/ 1568450 h 1631950"/>
                <a:gd name="connsiteX82" fmla="*/ 793426 w 895026"/>
                <a:gd name="connsiteY82" fmla="*/ 1571625 h 1631950"/>
                <a:gd name="connsiteX83" fmla="*/ 799776 w 895026"/>
                <a:gd name="connsiteY83" fmla="*/ 1581150 h 1631950"/>
                <a:gd name="connsiteX84" fmla="*/ 822001 w 895026"/>
                <a:gd name="connsiteY84" fmla="*/ 1597025 h 1631950"/>
                <a:gd name="connsiteX85" fmla="*/ 834701 w 895026"/>
                <a:gd name="connsiteY85" fmla="*/ 1616075 h 1631950"/>
                <a:gd name="connsiteX86" fmla="*/ 863276 w 895026"/>
                <a:gd name="connsiteY86" fmla="*/ 1625600 h 1631950"/>
                <a:gd name="connsiteX87" fmla="*/ 895026 w 895026"/>
                <a:gd name="connsiteY87" fmla="*/ 163195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95026" h="1631950">
                  <a:moveTo>
                    <a:pt x="56826" y="0"/>
                  </a:moveTo>
                  <a:cubicBezTo>
                    <a:pt x="63970" y="35721"/>
                    <a:pt x="56826" y="-8055"/>
                    <a:pt x="56826" y="47625"/>
                  </a:cubicBezTo>
                  <a:cubicBezTo>
                    <a:pt x="56826" y="96320"/>
                    <a:pt x="57025" y="145071"/>
                    <a:pt x="60001" y="193675"/>
                  </a:cubicBezTo>
                  <a:cubicBezTo>
                    <a:pt x="60234" y="197484"/>
                    <a:pt x="63653" y="200502"/>
                    <a:pt x="66351" y="203200"/>
                  </a:cubicBezTo>
                  <a:cubicBezTo>
                    <a:pt x="72506" y="209355"/>
                    <a:pt x="77654" y="210143"/>
                    <a:pt x="85401" y="212725"/>
                  </a:cubicBezTo>
                  <a:cubicBezTo>
                    <a:pt x="87518" y="216958"/>
                    <a:pt x="89403" y="221316"/>
                    <a:pt x="91751" y="225425"/>
                  </a:cubicBezTo>
                  <a:cubicBezTo>
                    <a:pt x="93644" y="228738"/>
                    <a:pt x="96761" y="231377"/>
                    <a:pt x="98101" y="234950"/>
                  </a:cubicBezTo>
                  <a:cubicBezTo>
                    <a:pt x="99996" y="240003"/>
                    <a:pt x="100105" y="245557"/>
                    <a:pt x="101276" y="250825"/>
                  </a:cubicBezTo>
                  <a:cubicBezTo>
                    <a:pt x="102223" y="255085"/>
                    <a:pt x="102919" y="259439"/>
                    <a:pt x="104451" y="263525"/>
                  </a:cubicBezTo>
                  <a:cubicBezTo>
                    <a:pt x="106113" y="267957"/>
                    <a:pt x="109304" y="271735"/>
                    <a:pt x="110801" y="276225"/>
                  </a:cubicBezTo>
                  <a:cubicBezTo>
                    <a:pt x="113561" y="284504"/>
                    <a:pt x="112310" y="294363"/>
                    <a:pt x="117151" y="301625"/>
                  </a:cubicBezTo>
                  <a:cubicBezTo>
                    <a:pt x="126126" y="315088"/>
                    <a:pt x="121794" y="307737"/>
                    <a:pt x="129851" y="323850"/>
                  </a:cubicBezTo>
                  <a:cubicBezTo>
                    <a:pt x="128793" y="346075"/>
                    <a:pt x="128450" y="368346"/>
                    <a:pt x="126676" y="390525"/>
                  </a:cubicBezTo>
                  <a:cubicBezTo>
                    <a:pt x="126077" y="398008"/>
                    <a:pt x="122282" y="405577"/>
                    <a:pt x="120326" y="412750"/>
                  </a:cubicBezTo>
                  <a:cubicBezTo>
                    <a:pt x="119698" y="415054"/>
                    <a:pt x="111102" y="452565"/>
                    <a:pt x="107626" y="457200"/>
                  </a:cubicBezTo>
                  <a:lnTo>
                    <a:pt x="98101" y="469900"/>
                  </a:lnTo>
                  <a:cubicBezTo>
                    <a:pt x="90121" y="493841"/>
                    <a:pt x="90164" y="478367"/>
                    <a:pt x="85401" y="485775"/>
                  </a:cubicBezTo>
                  <a:cubicBezTo>
                    <a:pt x="80639" y="493183"/>
                    <a:pt x="72701" y="508000"/>
                    <a:pt x="69526" y="514350"/>
                  </a:cubicBezTo>
                  <a:cubicBezTo>
                    <a:pt x="66351" y="520700"/>
                    <a:pt x="67848" y="520882"/>
                    <a:pt x="66351" y="523875"/>
                  </a:cubicBezTo>
                  <a:cubicBezTo>
                    <a:pt x="64644" y="527288"/>
                    <a:pt x="62444" y="530469"/>
                    <a:pt x="60001" y="533400"/>
                  </a:cubicBezTo>
                  <a:cubicBezTo>
                    <a:pt x="52880" y="541945"/>
                    <a:pt x="53122" y="539221"/>
                    <a:pt x="44126" y="552450"/>
                  </a:cubicBezTo>
                  <a:cubicBezTo>
                    <a:pt x="35130" y="565679"/>
                    <a:pt x="12376" y="590550"/>
                    <a:pt x="6026" y="612775"/>
                  </a:cubicBezTo>
                  <a:cubicBezTo>
                    <a:pt x="-3338" y="640867"/>
                    <a:pt x="-563" y="628697"/>
                    <a:pt x="6026" y="685800"/>
                  </a:cubicBezTo>
                  <a:cubicBezTo>
                    <a:pt x="6793" y="692449"/>
                    <a:pt x="12376" y="704850"/>
                    <a:pt x="12376" y="704850"/>
                  </a:cubicBezTo>
                  <a:cubicBezTo>
                    <a:pt x="13434" y="712258"/>
                    <a:pt x="13736" y="719815"/>
                    <a:pt x="15551" y="727075"/>
                  </a:cubicBezTo>
                  <a:lnTo>
                    <a:pt x="28251" y="765175"/>
                  </a:lnTo>
                  <a:lnTo>
                    <a:pt x="31426" y="774700"/>
                  </a:lnTo>
                  <a:cubicBezTo>
                    <a:pt x="32484" y="777875"/>
                    <a:pt x="32745" y="781440"/>
                    <a:pt x="34601" y="784225"/>
                  </a:cubicBezTo>
                  <a:cubicBezTo>
                    <a:pt x="36718" y="787400"/>
                    <a:pt x="39244" y="790337"/>
                    <a:pt x="40951" y="793750"/>
                  </a:cubicBezTo>
                  <a:cubicBezTo>
                    <a:pt x="42448" y="796743"/>
                    <a:pt x="42741" y="800228"/>
                    <a:pt x="44126" y="803275"/>
                  </a:cubicBezTo>
                  <a:cubicBezTo>
                    <a:pt x="48043" y="811893"/>
                    <a:pt x="56826" y="828675"/>
                    <a:pt x="56826" y="828675"/>
                  </a:cubicBezTo>
                  <a:cubicBezTo>
                    <a:pt x="58413" y="838197"/>
                    <a:pt x="60761" y="858389"/>
                    <a:pt x="66351" y="866775"/>
                  </a:cubicBezTo>
                  <a:cubicBezTo>
                    <a:pt x="75636" y="880703"/>
                    <a:pt x="70411" y="873247"/>
                    <a:pt x="82226" y="889000"/>
                  </a:cubicBezTo>
                  <a:cubicBezTo>
                    <a:pt x="83284" y="892175"/>
                    <a:pt x="83904" y="895532"/>
                    <a:pt x="85401" y="898525"/>
                  </a:cubicBezTo>
                  <a:cubicBezTo>
                    <a:pt x="87108" y="901938"/>
                    <a:pt x="90248" y="904543"/>
                    <a:pt x="91751" y="908050"/>
                  </a:cubicBezTo>
                  <a:cubicBezTo>
                    <a:pt x="93470" y="912061"/>
                    <a:pt x="93672" y="916570"/>
                    <a:pt x="94926" y="920750"/>
                  </a:cubicBezTo>
                  <a:cubicBezTo>
                    <a:pt x="96849" y="927161"/>
                    <a:pt x="99159" y="933450"/>
                    <a:pt x="101276" y="939800"/>
                  </a:cubicBezTo>
                  <a:lnTo>
                    <a:pt x="117151" y="987425"/>
                  </a:lnTo>
                  <a:cubicBezTo>
                    <a:pt x="119947" y="995812"/>
                    <a:pt x="124838" y="1013271"/>
                    <a:pt x="133026" y="1016000"/>
                  </a:cubicBezTo>
                  <a:cubicBezTo>
                    <a:pt x="139376" y="1018117"/>
                    <a:pt x="146507" y="1018637"/>
                    <a:pt x="152076" y="1022350"/>
                  </a:cubicBezTo>
                  <a:cubicBezTo>
                    <a:pt x="164386" y="1030556"/>
                    <a:pt x="157981" y="1027493"/>
                    <a:pt x="171126" y="1031875"/>
                  </a:cubicBezTo>
                  <a:cubicBezTo>
                    <a:pt x="181709" y="1047750"/>
                    <a:pt x="174301" y="1039283"/>
                    <a:pt x="196526" y="1054100"/>
                  </a:cubicBezTo>
                  <a:cubicBezTo>
                    <a:pt x="199701" y="1056217"/>
                    <a:pt x="202431" y="1059243"/>
                    <a:pt x="206051" y="1060450"/>
                  </a:cubicBezTo>
                  <a:cubicBezTo>
                    <a:pt x="209226" y="1061508"/>
                    <a:pt x="212650" y="1062000"/>
                    <a:pt x="215576" y="1063625"/>
                  </a:cubicBezTo>
                  <a:cubicBezTo>
                    <a:pt x="264309" y="1090699"/>
                    <a:pt x="209852" y="1062258"/>
                    <a:pt x="247326" y="1089025"/>
                  </a:cubicBezTo>
                  <a:cubicBezTo>
                    <a:pt x="250049" y="1090970"/>
                    <a:pt x="253775" y="1090882"/>
                    <a:pt x="256851" y="1092200"/>
                  </a:cubicBezTo>
                  <a:cubicBezTo>
                    <a:pt x="261201" y="1094064"/>
                    <a:pt x="265442" y="1096202"/>
                    <a:pt x="269551" y="1098550"/>
                  </a:cubicBezTo>
                  <a:cubicBezTo>
                    <a:pt x="277498" y="1103091"/>
                    <a:pt x="282631" y="1107261"/>
                    <a:pt x="288601" y="1114425"/>
                  </a:cubicBezTo>
                  <a:cubicBezTo>
                    <a:pt x="291044" y="1117356"/>
                    <a:pt x="292416" y="1121098"/>
                    <a:pt x="294951" y="1123950"/>
                  </a:cubicBezTo>
                  <a:cubicBezTo>
                    <a:pt x="300917" y="1130662"/>
                    <a:pt x="314001" y="1143000"/>
                    <a:pt x="314001" y="1143000"/>
                  </a:cubicBezTo>
                  <a:cubicBezTo>
                    <a:pt x="315059" y="1146175"/>
                    <a:pt x="313472" y="1144058"/>
                    <a:pt x="317176" y="1152525"/>
                  </a:cubicBezTo>
                  <a:cubicBezTo>
                    <a:pt x="320880" y="1160992"/>
                    <a:pt x="332522" y="1183746"/>
                    <a:pt x="336226" y="1193800"/>
                  </a:cubicBezTo>
                  <a:cubicBezTo>
                    <a:pt x="337284" y="1200150"/>
                    <a:pt x="338004" y="1206566"/>
                    <a:pt x="339401" y="1212850"/>
                  </a:cubicBezTo>
                  <a:cubicBezTo>
                    <a:pt x="340127" y="1216117"/>
                    <a:pt x="339963" y="1220284"/>
                    <a:pt x="342576" y="1222375"/>
                  </a:cubicBezTo>
                  <a:cubicBezTo>
                    <a:pt x="345983" y="1225101"/>
                    <a:pt x="351043" y="1224492"/>
                    <a:pt x="355276" y="1225550"/>
                  </a:cubicBezTo>
                  <a:cubicBezTo>
                    <a:pt x="363088" y="1233362"/>
                    <a:pt x="367830" y="1239765"/>
                    <a:pt x="377501" y="1244600"/>
                  </a:cubicBezTo>
                  <a:cubicBezTo>
                    <a:pt x="414261" y="1262980"/>
                    <a:pt x="387799" y="1246173"/>
                    <a:pt x="409251" y="1260475"/>
                  </a:cubicBezTo>
                  <a:cubicBezTo>
                    <a:pt x="411368" y="1263650"/>
                    <a:pt x="412903" y="1267302"/>
                    <a:pt x="415601" y="1270000"/>
                  </a:cubicBezTo>
                  <a:cubicBezTo>
                    <a:pt x="424006" y="1278405"/>
                    <a:pt x="429318" y="1276929"/>
                    <a:pt x="441001" y="1279525"/>
                  </a:cubicBezTo>
                  <a:cubicBezTo>
                    <a:pt x="445261" y="1280472"/>
                    <a:pt x="449521" y="1281446"/>
                    <a:pt x="453701" y="1282700"/>
                  </a:cubicBezTo>
                  <a:cubicBezTo>
                    <a:pt x="460112" y="1284623"/>
                    <a:pt x="466634" y="1286332"/>
                    <a:pt x="472751" y="1289050"/>
                  </a:cubicBezTo>
                  <a:cubicBezTo>
                    <a:pt x="476238" y="1290600"/>
                    <a:pt x="478754" y="1293932"/>
                    <a:pt x="482276" y="1295400"/>
                  </a:cubicBezTo>
                  <a:cubicBezTo>
                    <a:pt x="491544" y="1299262"/>
                    <a:pt x="502497" y="1299356"/>
                    <a:pt x="510851" y="1304925"/>
                  </a:cubicBezTo>
                  <a:lnTo>
                    <a:pt x="529901" y="1317625"/>
                  </a:lnTo>
                  <a:cubicBezTo>
                    <a:pt x="542026" y="1335813"/>
                    <a:pt x="529260" y="1318953"/>
                    <a:pt x="548951" y="1336675"/>
                  </a:cubicBezTo>
                  <a:cubicBezTo>
                    <a:pt x="567075" y="1352986"/>
                    <a:pt x="564560" y="1350563"/>
                    <a:pt x="574351" y="1365250"/>
                  </a:cubicBezTo>
                  <a:cubicBezTo>
                    <a:pt x="577101" y="1376251"/>
                    <a:pt x="576286" y="1379042"/>
                    <a:pt x="583876" y="1387475"/>
                  </a:cubicBezTo>
                  <a:cubicBezTo>
                    <a:pt x="590885" y="1395262"/>
                    <a:pt x="606101" y="1409700"/>
                    <a:pt x="606101" y="1409700"/>
                  </a:cubicBezTo>
                  <a:cubicBezTo>
                    <a:pt x="611442" y="1425724"/>
                    <a:pt x="605397" y="1414086"/>
                    <a:pt x="618801" y="1425575"/>
                  </a:cubicBezTo>
                  <a:cubicBezTo>
                    <a:pt x="645748" y="1448672"/>
                    <a:pt x="619159" y="1430047"/>
                    <a:pt x="641026" y="1444625"/>
                  </a:cubicBezTo>
                  <a:cubicBezTo>
                    <a:pt x="643143" y="1447800"/>
                    <a:pt x="644678" y="1451452"/>
                    <a:pt x="647376" y="1454150"/>
                  </a:cubicBezTo>
                  <a:cubicBezTo>
                    <a:pt x="650074" y="1456848"/>
                    <a:pt x="653796" y="1458282"/>
                    <a:pt x="656901" y="1460500"/>
                  </a:cubicBezTo>
                  <a:cubicBezTo>
                    <a:pt x="661207" y="1463576"/>
                    <a:pt x="665295" y="1466949"/>
                    <a:pt x="669601" y="1470025"/>
                  </a:cubicBezTo>
                  <a:cubicBezTo>
                    <a:pt x="672706" y="1472243"/>
                    <a:pt x="676428" y="1473677"/>
                    <a:pt x="679126" y="1476375"/>
                  </a:cubicBezTo>
                  <a:cubicBezTo>
                    <a:pt x="682868" y="1480117"/>
                    <a:pt x="684345" y="1485999"/>
                    <a:pt x="688651" y="1489075"/>
                  </a:cubicBezTo>
                  <a:cubicBezTo>
                    <a:pt x="692202" y="1491611"/>
                    <a:pt x="697265" y="1490718"/>
                    <a:pt x="701351" y="1492250"/>
                  </a:cubicBezTo>
                  <a:cubicBezTo>
                    <a:pt x="705783" y="1493912"/>
                    <a:pt x="710200" y="1495849"/>
                    <a:pt x="714051" y="1498600"/>
                  </a:cubicBezTo>
                  <a:cubicBezTo>
                    <a:pt x="717705" y="1501210"/>
                    <a:pt x="720819" y="1504581"/>
                    <a:pt x="723576" y="1508125"/>
                  </a:cubicBezTo>
                  <a:cubicBezTo>
                    <a:pt x="728261" y="1514149"/>
                    <a:pt x="729926" y="1522942"/>
                    <a:pt x="736276" y="1527175"/>
                  </a:cubicBezTo>
                  <a:cubicBezTo>
                    <a:pt x="741684" y="1530781"/>
                    <a:pt x="754563" y="1539112"/>
                    <a:pt x="758501" y="1543050"/>
                  </a:cubicBezTo>
                  <a:cubicBezTo>
                    <a:pt x="761199" y="1545748"/>
                    <a:pt x="762408" y="1549644"/>
                    <a:pt x="764851" y="1552575"/>
                  </a:cubicBezTo>
                  <a:cubicBezTo>
                    <a:pt x="769867" y="1558594"/>
                    <a:pt x="776765" y="1564882"/>
                    <a:pt x="783901" y="1568450"/>
                  </a:cubicBezTo>
                  <a:cubicBezTo>
                    <a:pt x="786894" y="1569947"/>
                    <a:pt x="790251" y="1570567"/>
                    <a:pt x="793426" y="1571625"/>
                  </a:cubicBezTo>
                  <a:cubicBezTo>
                    <a:pt x="795543" y="1574800"/>
                    <a:pt x="795014" y="1576917"/>
                    <a:pt x="799776" y="1581150"/>
                  </a:cubicBezTo>
                  <a:cubicBezTo>
                    <a:pt x="804538" y="1585383"/>
                    <a:pt x="816180" y="1591204"/>
                    <a:pt x="822001" y="1597025"/>
                  </a:cubicBezTo>
                  <a:cubicBezTo>
                    <a:pt x="824984" y="1605975"/>
                    <a:pt x="824972" y="1610670"/>
                    <a:pt x="834701" y="1616075"/>
                  </a:cubicBezTo>
                  <a:cubicBezTo>
                    <a:pt x="863276" y="1631950"/>
                    <a:pt x="853222" y="1622954"/>
                    <a:pt x="863276" y="1625600"/>
                  </a:cubicBezTo>
                  <a:cubicBezTo>
                    <a:pt x="873330" y="1628246"/>
                    <a:pt x="890406" y="1630923"/>
                    <a:pt x="895026" y="1631950"/>
                  </a:cubicBezTo>
                </a:path>
              </a:pathLst>
            </a:custGeom>
            <a:ln w="38100" cmpd="sng">
              <a:solidFill>
                <a:srgbClr val="E600B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Forme libre 12"/>
            <p:cNvSpPr/>
            <p:nvPr/>
          </p:nvSpPr>
          <p:spPr>
            <a:xfrm>
              <a:off x="1849597" y="2759075"/>
              <a:ext cx="245903" cy="2127250"/>
            </a:xfrm>
            <a:custGeom>
              <a:avLst/>
              <a:gdLst>
                <a:gd name="connsiteX0" fmla="*/ 239553 w 239553"/>
                <a:gd name="connsiteY0" fmla="*/ 0 h 2111375"/>
                <a:gd name="connsiteX1" fmla="*/ 236378 w 239553"/>
                <a:gd name="connsiteY1" fmla="*/ 15875 h 2111375"/>
                <a:gd name="connsiteX2" fmla="*/ 233203 w 239553"/>
                <a:gd name="connsiteY2" fmla="*/ 25400 h 2111375"/>
                <a:gd name="connsiteX3" fmla="*/ 230028 w 239553"/>
                <a:gd name="connsiteY3" fmla="*/ 44450 h 2111375"/>
                <a:gd name="connsiteX4" fmla="*/ 223678 w 239553"/>
                <a:gd name="connsiteY4" fmla="*/ 63500 h 2111375"/>
                <a:gd name="connsiteX5" fmla="*/ 220503 w 239553"/>
                <a:gd name="connsiteY5" fmla="*/ 73025 h 2111375"/>
                <a:gd name="connsiteX6" fmla="*/ 214153 w 239553"/>
                <a:gd name="connsiteY6" fmla="*/ 114300 h 2111375"/>
                <a:gd name="connsiteX7" fmla="*/ 207803 w 239553"/>
                <a:gd name="connsiteY7" fmla="*/ 133350 h 2111375"/>
                <a:gd name="connsiteX8" fmla="*/ 204628 w 239553"/>
                <a:gd name="connsiteY8" fmla="*/ 142875 h 2111375"/>
                <a:gd name="connsiteX9" fmla="*/ 195103 w 239553"/>
                <a:gd name="connsiteY9" fmla="*/ 149225 h 2111375"/>
                <a:gd name="connsiteX10" fmla="*/ 191928 w 239553"/>
                <a:gd name="connsiteY10" fmla="*/ 161925 h 2111375"/>
                <a:gd name="connsiteX11" fmla="*/ 188753 w 239553"/>
                <a:gd name="connsiteY11" fmla="*/ 171450 h 2111375"/>
                <a:gd name="connsiteX12" fmla="*/ 182403 w 239553"/>
                <a:gd name="connsiteY12" fmla="*/ 203200 h 2111375"/>
                <a:gd name="connsiteX13" fmla="*/ 176053 w 239553"/>
                <a:gd name="connsiteY13" fmla="*/ 352425 h 2111375"/>
                <a:gd name="connsiteX14" fmla="*/ 172878 w 239553"/>
                <a:gd name="connsiteY14" fmla="*/ 361950 h 2111375"/>
                <a:gd name="connsiteX15" fmla="*/ 169703 w 239553"/>
                <a:gd name="connsiteY15" fmla="*/ 377825 h 2111375"/>
                <a:gd name="connsiteX16" fmla="*/ 160178 w 239553"/>
                <a:gd name="connsiteY16" fmla="*/ 412750 h 2111375"/>
                <a:gd name="connsiteX17" fmla="*/ 153828 w 239553"/>
                <a:gd name="connsiteY17" fmla="*/ 438150 h 2111375"/>
                <a:gd name="connsiteX18" fmla="*/ 147478 w 239553"/>
                <a:gd name="connsiteY18" fmla="*/ 469900 h 2111375"/>
                <a:gd name="connsiteX19" fmla="*/ 131603 w 239553"/>
                <a:gd name="connsiteY19" fmla="*/ 488950 h 2111375"/>
                <a:gd name="connsiteX20" fmla="*/ 122078 w 239553"/>
                <a:gd name="connsiteY20" fmla="*/ 508000 h 2111375"/>
                <a:gd name="connsiteX21" fmla="*/ 118903 w 239553"/>
                <a:gd name="connsiteY21" fmla="*/ 517525 h 2111375"/>
                <a:gd name="connsiteX22" fmla="*/ 112553 w 239553"/>
                <a:gd name="connsiteY22" fmla="*/ 527050 h 2111375"/>
                <a:gd name="connsiteX23" fmla="*/ 106203 w 239553"/>
                <a:gd name="connsiteY23" fmla="*/ 539750 h 2111375"/>
                <a:gd name="connsiteX24" fmla="*/ 96678 w 239553"/>
                <a:gd name="connsiteY24" fmla="*/ 558800 h 2111375"/>
                <a:gd name="connsiteX25" fmla="*/ 93503 w 239553"/>
                <a:gd name="connsiteY25" fmla="*/ 587375 h 2111375"/>
                <a:gd name="connsiteX26" fmla="*/ 93503 w 239553"/>
                <a:gd name="connsiteY26" fmla="*/ 708025 h 2111375"/>
                <a:gd name="connsiteX27" fmla="*/ 99853 w 239553"/>
                <a:gd name="connsiteY27" fmla="*/ 717550 h 2111375"/>
                <a:gd name="connsiteX28" fmla="*/ 103028 w 239553"/>
                <a:gd name="connsiteY28" fmla="*/ 730250 h 2111375"/>
                <a:gd name="connsiteX29" fmla="*/ 106203 w 239553"/>
                <a:gd name="connsiteY29" fmla="*/ 746125 h 2111375"/>
                <a:gd name="connsiteX30" fmla="*/ 115728 w 239553"/>
                <a:gd name="connsiteY30" fmla="*/ 765175 h 2111375"/>
                <a:gd name="connsiteX31" fmla="*/ 118903 w 239553"/>
                <a:gd name="connsiteY31" fmla="*/ 784225 h 2111375"/>
                <a:gd name="connsiteX32" fmla="*/ 125253 w 239553"/>
                <a:gd name="connsiteY32" fmla="*/ 806450 h 2111375"/>
                <a:gd name="connsiteX33" fmla="*/ 131603 w 239553"/>
                <a:gd name="connsiteY33" fmla="*/ 857250 h 2111375"/>
                <a:gd name="connsiteX34" fmla="*/ 128428 w 239553"/>
                <a:gd name="connsiteY34" fmla="*/ 923925 h 2111375"/>
                <a:gd name="connsiteX35" fmla="*/ 125253 w 239553"/>
                <a:gd name="connsiteY35" fmla="*/ 939800 h 2111375"/>
                <a:gd name="connsiteX36" fmla="*/ 118903 w 239553"/>
                <a:gd name="connsiteY36" fmla="*/ 990600 h 2111375"/>
                <a:gd name="connsiteX37" fmla="*/ 122078 w 239553"/>
                <a:gd name="connsiteY37" fmla="*/ 1066800 h 2111375"/>
                <a:gd name="connsiteX38" fmla="*/ 128428 w 239553"/>
                <a:gd name="connsiteY38" fmla="*/ 1095375 h 2111375"/>
                <a:gd name="connsiteX39" fmla="*/ 131603 w 239553"/>
                <a:gd name="connsiteY39" fmla="*/ 1120775 h 2111375"/>
                <a:gd name="connsiteX40" fmla="*/ 128428 w 239553"/>
                <a:gd name="connsiteY40" fmla="*/ 1238250 h 2111375"/>
                <a:gd name="connsiteX41" fmla="*/ 122078 w 239553"/>
                <a:gd name="connsiteY41" fmla="*/ 1247775 h 2111375"/>
                <a:gd name="connsiteX42" fmla="*/ 118903 w 239553"/>
                <a:gd name="connsiteY42" fmla="*/ 1273175 h 2111375"/>
                <a:gd name="connsiteX43" fmla="*/ 115728 w 239553"/>
                <a:gd name="connsiteY43" fmla="*/ 1282700 h 2111375"/>
                <a:gd name="connsiteX44" fmla="*/ 112553 w 239553"/>
                <a:gd name="connsiteY44" fmla="*/ 1295400 h 2111375"/>
                <a:gd name="connsiteX45" fmla="*/ 106203 w 239553"/>
                <a:gd name="connsiteY45" fmla="*/ 1327150 h 2111375"/>
                <a:gd name="connsiteX46" fmla="*/ 99853 w 239553"/>
                <a:gd name="connsiteY46" fmla="*/ 1349375 h 2111375"/>
                <a:gd name="connsiteX47" fmla="*/ 96678 w 239553"/>
                <a:gd name="connsiteY47" fmla="*/ 1358900 h 2111375"/>
                <a:gd name="connsiteX48" fmla="*/ 87153 w 239553"/>
                <a:gd name="connsiteY48" fmla="*/ 1365250 h 2111375"/>
                <a:gd name="connsiteX49" fmla="*/ 80803 w 239553"/>
                <a:gd name="connsiteY49" fmla="*/ 1393825 h 2111375"/>
                <a:gd name="connsiteX50" fmla="*/ 74453 w 239553"/>
                <a:gd name="connsiteY50" fmla="*/ 1403350 h 2111375"/>
                <a:gd name="connsiteX51" fmla="*/ 68103 w 239553"/>
                <a:gd name="connsiteY51" fmla="*/ 1422400 h 2111375"/>
                <a:gd name="connsiteX52" fmla="*/ 64928 w 239553"/>
                <a:gd name="connsiteY52" fmla="*/ 1431925 h 2111375"/>
                <a:gd name="connsiteX53" fmla="*/ 52228 w 239553"/>
                <a:gd name="connsiteY53" fmla="*/ 1454150 h 2111375"/>
                <a:gd name="connsiteX54" fmla="*/ 49053 w 239553"/>
                <a:gd name="connsiteY54" fmla="*/ 1466850 h 2111375"/>
                <a:gd name="connsiteX55" fmla="*/ 42703 w 239553"/>
                <a:gd name="connsiteY55" fmla="*/ 1504950 h 2111375"/>
                <a:gd name="connsiteX56" fmla="*/ 45878 w 239553"/>
                <a:gd name="connsiteY56" fmla="*/ 1581150 h 2111375"/>
                <a:gd name="connsiteX57" fmla="*/ 49053 w 239553"/>
                <a:gd name="connsiteY57" fmla="*/ 1593850 h 2111375"/>
                <a:gd name="connsiteX58" fmla="*/ 55403 w 239553"/>
                <a:gd name="connsiteY58" fmla="*/ 1603375 h 2111375"/>
                <a:gd name="connsiteX59" fmla="*/ 58578 w 239553"/>
                <a:gd name="connsiteY59" fmla="*/ 1616075 h 2111375"/>
                <a:gd name="connsiteX60" fmla="*/ 64928 w 239553"/>
                <a:gd name="connsiteY60" fmla="*/ 1663700 h 2111375"/>
                <a:gd name="connsiteX61" fmla="*/ 68103 w 239553"/>
                <a:gd name="connsiteY61" fmla="*/ 1685925 h 2111375"/>
                <a:gd name="connsiteX62" fmla="*/ 71278 w 239553"/>
                <a:gd name="connsiteY62" fmla="*/ 1733550 h 2111375"/>
                <a:gd name="connsiteX63" fmla="*/ 74453 w 239553"/>
                <a:gd name="connsiteY63" fmla="*/ 1743075 h 2111375"/>
                <a:gd name="connsiteX64" fmla="*/ 68103 w 239553"/>
                <a:gd name="connsiteY64" fmla="*/ 1774825 h 2111375"/>
                <a:gd name="connsiteX65" fmla="*/ 55403 w 239553"/>
                <a:gd name="connsiteY65" fmla="*/ 1793875 h 2111375"/>
                <a:gd name="connsiteX66" fmla="*/ 45878 w 239553"/>
                <a:gd name="connsiteY66" fmla="*/ 1800225 h 2111375"/>
                <a:gd name="connsiteX67" fmla="*/ 39528 w 239553"/>
                <a:gd name="connsiteY67" fmla="*/ 1809750 h 2111375"/>
                <a:gd name="connsiteX68" fmla="*/ 20478 w 239553"/>
                <a:gd name="connsiteY68" fmla="*/ 1825625 h 2111375"/>
                <a:gd name="connsiteX69" fmla="*/ 4603 w 239553"/>
                <a:gd name="connsiteY69" fmla="*/ 1841500 h 2111375"/>
                <a:gd name="connsiteX70" fmla="*/ 4603 w 239553"/>
                <a:gd name="connsiteY70" fmla="*/ 1895475 h 2111375"/>
                <a:gd name="connsiteX71" fmla="*/ 23653 w 239553"/>
                <a:gd name="connsiteY71" fmla="*/ 1914525 h 2111375"/>
                <a:gd name="connsiteX72" fmla="*/ 55403 w 239553"/>
                <a:gd name="connsiteY72" fmla="*/ 1946275 h 2111375"/>
                <a:gd name="connsiteX73" fmla="*/ 74453 w 239553"/>
                <a:gd name="connsiteY73" fmla="*/ 1962150 h 2111375"/>
                <a:gd name="connsiteX74" fmla="*/ 93503 w 239553"/>
                <a:gd name="connsiteY74" fmla="*/ 1974850 h 2111375"/>
                <a:gd name="connsiteX75" fmla="*/ 99853 w 239553"/>
                <a:gd name="connsiteY75" fmla="*/ 1984375 h 2111375"/>
                <a:gd name="connsiteX76" fmla="*/ 122078 w 239553"/>
                <a:gd name="connsiteY76" fmla="*/ 1987550 h 2111375"/>
                <a:gd name="connsiteX77" fmla="*/ 134778 w 239553"/>
                <a:gd name="connsiteY77" fmla="*/ 1990725 h 2111375"/>
                <a:gd name="connsiteX78" fmla="*/ 147478 w 239553"/>
                <a:gd name="connsiteY78" fmla="*/ 1997075 h 2111375"/>
                <a:gd name="connsiteX79" fmla="*/ 179228 w 239553"/>
                <a:gd name="connsiteY79" fmla="*/ 2003425 h 2111375"/>
                <a:gd name="connsiteX80" fmla="*/ 198278 w 239553"/>
                <a:gd name="connsiteY80" fmla="*/ 2016125 h 2111375"/>
                <a:gd name="connsiteX81" fmla="*/ 210978 w 239553"/>
                <a:gd name="connsiteY81" fmla="*/ 2028825 h 2111375"/>
                <a:gd name="connsiteX82" fmla="*/ 217328 w 239553"/>
                <a:gd name="connsiteY82" fmla="*/ 2038350 h 2111375"/>
                <a:gd name="connsiteX83" fmla="*/ 220503 w 239553"/>
                <a:gd name="connsiteY83" fmla="*/ 2047875 h 2111375"/>
                <a:gd name="connsiteX84" fmla="*/ 233203 w 239553"/>
                <a:gd name="connsiteY84" fmla="*/ 2060575 h 2111375"/>
                <a:gd name="connsiteX85" fmla="*/ 236378 w 239553"/>
                <a:gd name="connsiteY85" fmla="*/ 2111375 h 2111375"/>
                <a:gd name="connsiteX0" fmla="*/ 239553 w 239553"/>
                <a:gd name="connsiteY0" fmla="*/ 0 h 2111375"/>
                <a:gd name="connsiteX1" fmla="*/ 236378 w 239553"/>
                <a:gd name="connsiteY1" fmla="*/ 15875 h 2111375"/>
                <a:gd name="connsiteX2" fmla="*/ 233203 w 239553"/>
                <a:gd name="connsiteY2" fmla="*/ 25400 h 2111375"/>
                <a:gd name="connsiteX3" fmla="*/ 230028 w 239553"/>
                <a:gd name="connsiteY3" fmla="*/ 44450 h 2111375"/>
                <a:gd name="connsiteX4" fmla="*/ 223678 w 239553"/>
                <a:gd name="connsiteY4" fmla="*/ 63500 h 2111375"/>
                <a:gd name="connsiteX5" fmla="*/ 220503 w 239553"/>
                <a:gd name="connsiteY5" fmla="*/ 73025 h 2111375"/>
                <a:gd name="connsiteX6" fmla="*/ 214153 w 239553"/>
                <a:gd name="connsiteY6" fmla="*/ 114300 h 2111375"/>
                <a:gd name="connsiteX7" fmla="*/ 207803 w 239553"/>
                <a:gd name="connsiteY7" fmla="*/ 133350 h 2111375"/>
                <a:gd name="connsiteX8" fmla="*/ 204628 w 239553"/>
                <a:gd name="connsiteY8" fmla="*/ 142875 h 2111375"/>
                <a:gd name="connsiteX9" fmla="*/ 195103 w 239553"/>
                <a:gd name="connsiteY9" fmla="*/ 149225 h 2111375"/>
                <a:gd name="connsiteX10" fmla="*/ 191928 w 239553"/>
                <a:gd name="connsiteY10" fmla="*/ 161925 h 2111375"/>
                <a:gd name="connsiteX11" fmla="*/ 188753 w 239553"/>
                <a:gd name="connsiteY11" fmla="*/ 171450 h 2111375"/>
                <a:gd name="connsiteX12" fmla="*/ 182403 w 239553"/>
                <a:gd name="connsiteY12" fmla="*/ 203200 h 2111375"/>
                <a:gd name="connsiteX13" fmla="*/ 176053 w 239553"/>
                <a:gd name="connsiteY13" fmla="*/ 352425 h 2111375"/>
                <a:gd name="connsiteX14" fmla="*/ 172878 w 239553"/>
                <a:gd name="connsiteY14" fmla="*/ 361950 h 2111375"/>
                <a:gd name="connsiteX15" fmla="*/ 169703 w 239553"/>
                <a:gd name="connsiteY15" fmla="*/ 377825 h 2111375"/>
                <a:gd name="connsiteX16" fmla="*/ 160178 w 239553"/>
                <a:gd name="connsiteY16" fmla="*/ 412750 h 2111375"/>
                <a:gd name="connsiteX17" fmla="*/ 153828 w 239553"/>
                <a:gd name="connsiteY17" fmla="*/ 438150 h 2111375"/>
                <a:gd name="connsiteX18" fmla="*/ 147478 w 239553"/>
                <a:gd name="connsiteY18" fmla="*/ 469900 h 2111375"/>
                <a:gd name="connsiteX19" fmla="*/ 131603 w 239553"/>
                <a:gd name="connsiteY19" fmla="*/ 488950 h 2111375"/>
                <a:gd name="connsiteX20" fmla="*/ 122078 w 239553"/>
                <a:gd name="connsiteY20" fmla="*/ 508000 h 2111375"/>
                <a:gd name="connsiteX21" fmla="*/ 118903 w 239553"/>
                <a:gd name="connsiteY21" fmla="*/ 517525 h 2111375"/>
                <a:gd name="connsiteX22" fmla="*/ 112553 w 239553"/>
                <a:gd name="connsiteY22" fmla="*/ 527050 h 2111375"/>
                <a:gd name="connsiteX23" fmla="*/ 106203 w 239553"/>
                <a:gd name="connsiteY23" fmla="*/ 539750 h 2111375"/>
                <a:gd name="connsiteX24" fmla="*/ 96678 w 239553"/>
                <a:gd name="connsiteY24" fmla="*/ 558800 h 2111375"/>
                <a:gd name="connsiteX25" fmla="*/ 93503 w 239553"/>
                <a:gd name="connsiteY25" fmla="*/ 587375 h 2111375"/>
                <a:gd name="connsiteX26" fmla="*/ 93503 w 239553"/>
                <a:gd name="connsiteY26" fmla="*/ 708025 h 2111375"/>
                <a:gd name="connsiteX27" fmla="*/ 99853 w 239553"/>
                <a:gd name="connsiteY27" fmla="*/ 717550 h 2111375"/>
                <a:gd name="connsiteX28" fmla="*/ 103028 w 239553"/>
                <a:gd name="connsiteY28" fmla="*/ 730250 h 2111375"/>
                <a:gd name="connsiteX29" fmla="*/ 106203 w 239553"/>
                <a:gd name="connsiteY29" fmla="*/ 746125 h 2111375"/>
                <a:gd name="connsiteX30" fmla="*/ 115728 w 239553"/>
                <a:gd name="connsiteY30" fmla="*/ 765175 h 2111375"/>
                <a:gd name="connsiteX31" fmla="*/ 118903 w 239553"/>
                <a:gd name="connsiteY31" fmla="*/ 784225 h 2111375"/>
                <a:gd name="connsiteX32" fmla="*/ 125253 w 239553"/>
                <a:gd name="connsiteY32" fmla="*/ 806450 h 2111375"/>
                <a:gd name="connsiteX33" fmla="*/ 131603 w 239553"/>
                <a:gd name="connsiteY33" fmla="*/ 857250 h 2111375"/>
                <a:gd name="connsiteX34" fmla="*/ 128428 w 239553"/>
                <a:gd name="connsiteY34" fmla="*/ 923925 h 2111375"/>
                <a:gd name="connsiteX35" fmla="*/ 125253 w 239553"/>
                <a:gd name="connsiteY35" fmla="*/ 939800 h 2111375"/>
                <a:gd name="connsiteX36" fmla="*/ 118903 w 239553"/>
                <a:gd name="connsiteY36" fmla="*/ 990600 h 2111375"/>
                <a:gd name="connsiteX37" fmla="*/ 122078 w 239553"/>
                <a:gd name="connsiteY37" fmla="*/ 1066800 h 2111375"/>
                <a:gd name="connsiteX38" fmla="*/ 128428 w 239553"/>
                <a:gd name="connsiteY38" fmla="*/ 1095375 h 2111375"/>
                <a:gd name="connsiteX39" fmla="*/ 131603 w 239553"/>
                <a:gd name="connsiteY39" fmla="*/ 1120775 h 2111375"/>
                <a:gd name="connsiteX40" fmla="*/ 128428 w 239553"/>
                <a:gd name="connsiteY40" fmla="*/ 1238250 h 2111375"/>
                <a:gd name="connsiteX41" fmla="*/ 122078 w 239553"/>
                <a:gd name="connsiteY41" fmla="*/ 1247775 h 2111375"/>
                <a:gd name="connsiteX42" fmla="*/ 118903 w 239553"/>
                <a:gd name="connsiteY42" fmla="*/ 1273175 h 2111375"/>
                <a:gd name="connsiteX43" fmla="*/ 115728 w 239553"/>
                <a:gd name="connsiteY43" fmla="*/ 1282700 h 2111375"/>
                <a:gd name="connsiteX44" fmla="*/ 112553 w 239553"/>
                <a:gd name="connsiteY44" fmla="*/ 1295400 h 2111375"/>
                <a:gd name="connsiteX45" fmla="*/ 106203 w 239553"/>
                <a:gd name="connsiteY45" fmla="*/ 1327150 h 2111375"/>
                <a:gd name="connsiteX46" fmla="*/ 99853 w 239553"/>
                <a:gd name="connsiteY46" fmla="*/ 1349375 h 2111375"/>
                <a:gd name="connsiteX47" fmla="*/ 87153 w 239553"/>
                <a:gd name="connsiteY47" fmla="*/ 1365250 h 2111375"/>
                <a:gd name="connsiteX48" fmla="*/ 80803 w 239553"/>
                <a:gd name="connsiteY48" fmla="*/ 1393825 h 2111375"/>
                <a:gd name="connsiteX49" fmla="*/ 74453 w 239553"/>
                <a:gd name="connsiteY49" fmla="*/ 1403350 h 2111375"/>
                <a:gd name="connsiteX50" fmla="*/ 68103 w 239553"/>
                <a:gd name="connsiteY50" fmla="*/ 1422400 h 2111375"/>
                <a:gd name="connsiteX51" fmla="*/ 64928 w 239553"/>
                <a:gd name="connsiteY51" fmla="*/ 1431925 h 2111375"/>
                <a:gd name="connsiteX52" fmla="*/ 52228 w 239553"/>
                <a:gd name="connsiteY52" fmla="*/ 1454150 h 2111375"/>
                <a:gd name="connsiteX53" fmla="*/ 49053 w 239553"/>
                <a:gd name="connsiteY53" fmla="*/ 1466850 h 2111375"/>
                <a:gd name="connsiteX54" fmla="*/ 42703 w 239553"/>
                <a:gd name="connsiteY54" fmla="*/ 1504950 h 2111375"/>
                <a:gd name="connsiteX55" fmla="*/ 45878 w 239553"/>
                <a:gd name="connsiteY55" fmla="*/ 1581150 h 2111375"/>
                <a:gd name="connsiteX56" fmla="*/ 49053 w 239553"/>
                <a:gd name="connsiteY56" fmla="*/ 1593850 h 2111375"/>
                <a:gd name="connsiteX57" fmla="*/ 55403 w 239553"/>
                <a:gd name="connsiteY57" fmla="*/ 1603375 h 2111375"/>
                <a:gd name="connsiteX58" fmla="*/ 58578 w 239553"/>
                <a:gd name="connsiteY58" fmla="*/ 1616075 h 2111375"/>
                <a:gd name="connsiteX59" fmla="*/ 64928 w 239553"/>
                <a:gd name="connsiteY59" fmla="*/ 1663700 h 2111375"/>
                <a:gd name="connsiteX60" fmla="*/ 68103 w 239553"/>
                <a:gd name="connsiteY60" fmla="*/ 1685925 h 2111375"/>
                <a:gd name="connsiteX61" fmla="*/ 71278 w 239553"/>
                <a:gd name="connsiteY61" fmla="*/ 1733550 h 2111375"/>
                <a:gd name="connsiteX62" fmla="*/ 74453 w 239553"/>
                <a:gd name="connsiteY62" fmla="*/ 1743075 h 2111375"/>
                <a:gd name="connsiteX63" fmla="*/ 68103 w 239553"/>
                <a:gd name="connsiteY63" fmla="*/ 1774825 h 2111375"/>
                <a:gd name="connsiteX64" fmla="*/ 55403 w 239553"/>
                <a:gd name="connsiteY64" fmla="*/ 1793875 h 2111375"/>
                <a:gd name="connsiteX65" fmla="*/ 45878 w 239553"/>
                <a:gd name="connsiteY65" fmla="*/ 1800225 h 2111375"/>
                <a:gd name="connsiteX66" fmla="*/ 39528 w 239553"/>
                <a:gd name="connsiteY66" fmla="*/ 1809750 h 2111375"/>
                <a:gd name="connsiteX67" fmla="*/ 20478 w 239553"/>
                <a:gd name="connsiteY67" fmla="*/ 1825625 h 2111375"/>
                <a:gd name="connsiteX68" fmla="*/ 4603 w 239553"/>
                <a:gd name="connsiteY68" fmla="*/ 1841500 h 2111375"/>
                <a:gd name="connsiteX69" fmla="*/ 4603 w 239553"/>
                <a:gd name="connsiteY69" fmla="*/ 1895475 h 2111375"/>
                <a:gd name="connsiteX70" fmla="*/ 23653 w 239553"/>
                <a:gd name="connsiteY70" fmla="*/ 1914525 h 2111375"/>
                <a:gd name="connsiteX71" fmla="*/ 55403 w 239553"/>
                <a:gd name="connsiteY71" fmla="*/ 1946275 h 2111375"/>
                <a:gd name="connsiteX72" fmla="*/ 74453 w 239553"/>
                <a:gd name="connsiteY72" fmla="*/ 1962150 h 2111375"/>
                <a:gd name="connsiteX73" fmla="*/ 93503 w 239553"/>
                <a:gd name="connsiteY73" fmla="*/ 1974850 h 2111375"/>
                <a:gd name="connsiteX74" fmla="*/ 99853 w 239553"/>
                <a:gd name="connsiteY74" fmla="*/ 1984375 h 2111375"/>
                <a:gd name="connsiteX75" fmla="*/ 122078 w 239553"/>
                <a:gd name="connsiteY75" fmla="*/ 1987550 h 2111375"/>
                <a:gd name="connsiteX76" fmla="*/ 134778 w 239553"/>
                <a:gd name="connsiteY76" fmla="*/ 1990725 h 2111375"/>
                <a:gd name="connsiteX77" fmla="*/ 147478 w 239553"/>
                <a:gd name="connsiteY77" fmla="*/ 1997075 h 2111375"/>
                <a:gd name="connsiteX78" fmla="*/ 179228 w 239553"/>
                <a:gd name="connsiteY78" fmla="*/ 2003425 h 2111375"/>
                <a:gd name="connsiteX79" fmla="*/ 198278 w 239553"/>
                <a:gd name="connsiteY79" fmla="*/ 2016125 h 2111375"/>
                <a:gd name="connsiteX80" fmla="*/ 210978 w 239553"/>
                <a:gd name="connsiteY80" fmla="*/ 2028825 h 2111375"/>
                <a:gd name="connsiteX81" fmla="*/ 217328 w 239553"/>
                <a:gd name="connsiteY81" fmla="*/ 2038350 h 2111375"/>
                <a:gd name="connsiteX82" fmla="*/ 220503 w 239553"/>
                <a:gd name="connsiteY82" fmla="*/ 2047875 h 2111375"/>
                <a:gd name="connsiteX83" fmla="*/ 233203 w 239553"/>
                <a:gd name="connsiteY83" fmla="*/ 2060575 h 2111375"/>
                <a:gd name="connsiteX84" fmla="*/ 236378 w 239553"/>
                <a:gd name="connsiteY84" fmla="*/ 2111375 h 2111375"/>
                <a:gd name="connsiteX0" fmla="*/ 239553 w 239553"/>
                <a:gd name="connsiteY0" fmla="*/ 0 h 2111375"/>
                <a:gd name="connsiteX1" fmla="*/ 236378 w 239553"/>
                <a:gd name="connsiteY1" fmla="*/ 15875 h 2111375"/>
                <a:gd name="connsiteX2" fmla="*/ 233203 w 239553"/>
                <a:gd name="connsiteY2" fmla="*/ 25400 h 2111375"/>
                <a:gd name="connsiteX3" fmla="*/ 230028 w 239553"/>
                <a:gd name="connsiteY3" fmla="*/ 44450 h 2111375"/>
                <a:gd name="connsiteX4" fmla="*/ 223678 w 239553"/>
                <a:gd name="connsiteY4" fmla="*/ 63500 h 2111375"/>
                <a:gd name="connsiteX5" fmla="*/ 220503 w 239553"/>
                <a:gd name="connsiteY5" fmla="*/ 73025 h 2111375"/>
                <a:gd name="connsiteX6" fmla="*/ 214153 w 239553"/>
                <a:gd name="connsiteY6" fmla="*/ 114300 h 2111375"/>
                <a:gd name="connsiteX7" fmla="*/ 207803 w 239553"/>
                <a:gd name="connsiteY7" fmla="*/ 133350 h 2111375"/>
                <a:gd name="connsiteX8" fmla="*/ 204628 w 239553"/>
                <a:gd name="connsiteY8" fmla="*/ 142875 h 2111375"/>
                <a:gd name="connsiteX9" fmla="*/ 195103 w 239553"/>
                <a:gd name="connsiteY9" fmla="*/ 149225 h 2111375"/>
                <a:gd name="connsiteX10" fmla="*/ 191928 w 239553"/>
                <a:gd name="connsiteY10" fmla="*/ 161925 h 2111375"/>
                <a:gd name="connsiteX11" fmla="*/ 188753 w 239553"/>
                <a:gd name="connsiteY11" fmla="*/ 171450 h 2111375"/>
                <a:gd name="connsiteX12" fmla="*/ 182403 w 239553"/>
                <a:gd name="connsiteY12" fmla="*/ 203200 h 2111375"/>
                <a:gd name="connsiteX13" fmla="*/ 176053 w 239553"/>
                <a:gd name="connsiteY13" fmla="*/ 352425 h 2111375"/>
                <a:gd name="connsiteX14" fmla="*/ 172878 w 239553"/>
                <a:gd name="connsiteY14" fmla="*/ 361950 h 2111375"/>
                <a:gd name="connsiteX15" fmla="*/ 169703 w 239553"/>
                <a:gd name="connsiteY15" fmla="*/ 377825 h 2111375"/>
                <a:gd name="connsiteX16" fmla="*/ 160178 w 239553"/>
                <a:gd name="connsiteY16" fmla="*/ 412750 h 2111375"/>
                <a:gd name="connsiteX17" fmla="*/ 153828 w 239553"/>
                <a:gd name="connsiteY17" fmla="*/ 438150 h 2111375"/>
                <a:gd name="connsiteX18" fmla="*/ 147478 w 239553"/>
                <a:gd name="connsiteY18" fmla="*/ 469900 h 2111375"/>
                <a:gd name="connsiteX19" fmla="*/ 131603 w 239553"/>
                <a:gd name="connsiteY19" fmla="*/ 488950 h 2111375"/>
                <a:gd name="connsiteX20" fmla="*/ 122078 w 239553"/>
                <a:gd name="connsiteY20" fmla="*/ 508000 h 2111375"/>
                <a:gd name="connsiteX21" fmla="*/ 118903 w 239553"/>
                <a:gd name="connsiteY21" fmla="*/ 517525 h 2111375"/>
                <a:gd name="connsiteX22" fmla="*/ 112553 w 239553"/>
                <a:gd name="connsiteY22" fmla="*/ 527050 h 2111375"/>
                <a:gd name="connsiteX23" fmla="*/ 106203 w 239553"/>
                <a:gd name="connsiteY23" fmla="*/ 539750 h 2111375"/>
                <a:gd name="connsiteX24" fmla="*/ 96678 w 239553"/>
                <a:gd name="connsiteY24" fmla="*/ 558800 h 2111375"/>
                <a:gd name="connsiteX25" fmla="*/ 93503 w 239553"/>
                <a:gd name="connsiteY25" fmla="*/ 587375 h 2111375"/>
                <a:gd name="connsiteX26" fmla="*/ 93503 w 239553"/>
                <a:gd name="connsiteY26" fmla="*/ 708025 h 2111375"/>
                <a:gd name="connsiteX27" fmla="*/ 99853 w 239553"/>
                <a:gd name="connsiteY27" fmla="*/ 717550 h 2111375"/>
                <a:gd name="connsiteX28" fmla="*/ 103028 w 239553"/>
                <a:gd name="connsiteY28" fmla="*/ 730250 h 2111375"/>
                <a:gd name="connsiteX29" fmla="*/ 106203 w 239553"/>
                <a:gd name="connsiteY29" fmla="*/ 746125 h 2111375"/>
                <a:gd name="connsiteX30" fmla="*/ 115728 w 239553"/>
                <a:gd name="connsiteY30" fmla="*/ 765175 h 2111375"/>
                <a:gd name="connsiteX31" fmla="*/ 118903 w 239553"/>
                <a:gd name="connsiteY31" fmla="*/ 784225 h 2111375"/>
                <a:gd name="connsiteX32" fmla="*/ 125253 w 239553"/>
                <a:gd name="connsiteY32" fmla="*/ 806450 h 2111375"/>
                <a:gd name="connsiteX33" fmla="*/ 131603 w 239553"/>
                <a:gd name="connsiteY33" fmla="*/ 857250 h 2111375"/>
                <a:gd name="connsiteX34" fmla="*/ 128428 w 239553"/>
                <a:gd name="connsiteY34" fmla="*/ 923925 h 2111375"/>
                <a:gd name="connsiteX35" fmla="*/ 125253 w 239553"/>
                <a:gd name="connsiteY35" fmla="*/ 939800 h 2111375"/>
                <a:gd name="connsiteX36" fmla="*/ 118903 w 239553"/>
                <a:gd name="connsiteY36" fmla="*/ 990600 h 2111375"/>
                <a:gd name="connsiteX37" fmla="*/ 122078 w 239553"/>
                <a:gd name="connsiteY37" fmla="*/ 1066800 h 2111375"/>
                <a:gd name="connsiteX38" fmla="*/ 128428 w 239553"/>
                <a:gd name="connsiteY38" fmla="*/ 1095375 h 2111375"/>
                <a:gd name="connsiteX39" fmla="*/ 131603 w 239553"/>
                <a:gd name="connsiteY39" fmla="*/ 1120775 h 2111375"/>
                <a:gd name="connsiteX40" fmla="*/ 128428 w 239553"/>
                <a:gd name="connsiteY40" fmla="*/ 1238250 h 2111375"/>
                <a:gd name="connsiteX41" fmla="*/ 122078 w 239553"/>
                <a:gd name="connsiteY41" fmla="*/ 1247775 h 2111375"/>
                <a:gd name="connsiteX42" fmla="*/ 118903 w 239553"/>
                <a:gd name="connsiteY42" fmla="*/ 1273175 h 2111375"/>
                <a:gd name="connsiteX43" fmla="*/ 115728 w 239553"/>
                <a:gd name="connsiteY43" fmla="*/ 1282700 h 2111375"/>
                <a:gd name="connsiteX44" fmla="*/ 112553 w 239553"/>
                <a:gd name="connsiteY44" fmla="*/ 1295400 h 2111375"/>
                <a:gd name="connsiteX45" fmla="*/ 106203 w 239553"/>
                <a:gd name="connsiteY45" fmla="*/ 1327150 h 2111375"/>
                <a:gd name="connsiteX46" fmla="*/ 99853 w 239553"/>
                <a:gd name="connsiteY46" fmla="*/ 1349375 h 2111375"/>
                <a:gd name="connsiteX47" fmla="*/ 87153 w 239553"/>
                <a:gd name="connsiteY47" fmla="*/ 1365250 h 2111375"/>
                <a:gd name="connsiteX48" fmla="*/ 80803 w 239553"/>
                <a:gd name="connsiteY48" fmla="*/ 1393825 h 2111375"/>
                <a:gd name="connsiteX49" fmla="*/ 74453 w 239553"/>
                <a:gd name="connsiteY49" fmla="*/ 1403350 h 2111375"/>
                <a:gd name="connsiteX50" fmla="*/ 68103 w 239553"/>
                <a:gd name="connsiteY50" fmla="*/ 1422400 h 2111375"/>
                <a:gd name="connsiteX51" fmla="*/ 64928 w 239553"/>
                <a:gd name="connsiteY51" fmla="*/ 1431925 h 2111375"/>
                <a:gd name="connsiteX52" fmla="*/ 52228 w 239553"/>
                <a:gd name="connsiteY52" fmla="*/ 1454150 h 2111375"/>
                <a:gd name="connsiteX53" fmla="*/ 49053 w 239553"/>
                <a:gd name="connsiteY53" fmla="*/ 1466850 h 2111375"/>
                <a:gd name="connsiteX54" fmla="*/ 42703 w 239553"/>
                <a:gd name="connsiteY54" fmla="*/ 1504950 h 2111375"/>
                <a:gd name="connsiteX55" fmla="*/ 45878 w 239553"/>
                <a:gd name="connsiteY55" fmla="*/ 1581150 h 2111375"/>
                <a:gd name="connsiteX56" fmla="*/ 49053 w 239553"/>
                <a:gd name="connsiteY56" fmla="*/ 1593850 h 2111375"/>
                <a:gd name="connsiteX57" fmla="*/ 55403 w 239553"/>
                <a:gd name="connsiteY57" fmla="*/ 1603375 h 2111375"/>
                <a:gd name="connsiteX58" fmla="*/ 58578 w 239553"/>
                <a:gd name="connsiteY58" fmla="*/ 1616075 h 2111375"/>
                <a:gd name="connsiteX59" fmla="*/ 64928 w 239553"/>
                <a:gd name="connsiteY59" fmla="*/ 1663700 h 2111375"/>
                <a:gd name="connsiteX60" fmla="*/ 68103 w 239553"/>
                <a:gd name="connsiteY60" fmla="*/ 1685925 h 2111375"/>
                <a:gd name="connsiteX61" fmla="*/ 71278 w 239553"/>
                <a:gd name="connsiteY61" fmla="*/ 1733550 h 2111375"/>
                <a:gd name="connsiteX62" fmla="*/ 74453 w 239553"/>
                <a:gd name="connsiteY62" fmla="*/ 1743075 h 2111375"/>
                <a:gd name="connsiteX63" fmla="*/ 68103 w 239553"/>
                <a:gd name="connsiteY63" fmla="*/ 1774825 h 2111375"/>
                <a:gd name="connsiteX64" fmla="*/ 55403 w 239553"/>
                <a:gd name="connsiteY64" fmla="*/ 1793875 h 2111375"/>
                <a:gd name="connsiteX65" fmla="*/ 45878 w 239553"/>
                <a:gd name="connsiteY65" fmla="*/ 1800225 h 2111375"/>
                <a:gd name="connsiteX66" fmla="*/ 39528 w 239553"/>
                <a:gd name="connsiteY66" fmla="*/ 1809750 h 2111375"/>
                <a:gd name="connsiteX67" fmla="*/ 20478 w 239553"/>
                <a:gd name="connsiteY67" fmla="*/ 1825625 h 2111375"/>
                <a:gd name="connsiteX68" fmla="*/ 4603 w 239553"/>
                <a:gd name="connsiteY68" fmla="*/ 1841500 h 2111375"/>
                <a:gd name="connsiteX69" fmla="*/ 4603 w 239553"/>
                <a:gd name="connsiteY69" fmla="*/ 1895475 h 2111375"/>
                <a:gd name="connsiteX70" fmla="*/ 23653 w 239553"/>
                <a:gd name="connsiteY70" fmla="*/ 1914525 h 2111375"/>
                <a:gd name="connsiteX71" fmla="*/ 74453 w 239553"/>
                <a:gd name="connsiteY71" fmla="*/ 1962150 h 2111375"/>
                <a:gd name="connsiteX72" fmla="*/ 93503 w 239553"/>
                <a:gd name="connsiteY72" fmla="*/ 1974850 h 2111375"/>
                <a:gd name="connsiteX73" fmla="*/ 99853 w 239553"/>
                <a:gd name="connsiteY73" fmla="*/ 1984375 h 2111375"/>
                <a:gd name="connsiteX74" fmla="*/ 122078 w 239553"/>
                <a:gd name="connsiteY74" fmla="*/ 1987550 h 2111375"/>
                <a:gd name="connsiteX75" fmla="*/ 134778 w 239553"/>
                <a:gd name="connsiteY75" fmla="*/ 1990725 h 2111375"/>
                <a:gd name="connsiteX76" fmla="*/ 147478 w 239553"/>
                <a:gd name="connsiteY76" fmla="*/ 1997075 h 2111375"/>
                <a:gd name="connsiteX77" fmla="*/ 179228 w 239553"/>
                <a:gd name="connsiteY77" fmla="*/ 2003425 h 2111375"/>
                <a:gd name="connsiteX78" fmla="*/ 198278 w 239553"/>
                <a:gd name="connsiteY78" fmla="*/ 2016125 h 2111375"/>
                <a:gd name="connsiteX79" fmla="*/ 210978 w 239553"/>
                <a:gd name="connsiteY79" fmla="*/ 2028825 h 2111375"/>
                <a:gd name="connsiteX80" fmla="*/ 217328 w 239553"/>
                <a:gd name="connsiteY80" fmla="*/ 2038350 h 2111375"/>
                <a:gd name="connsiteX81" fmla="*/ 220503 w 239553"/>
                <a:gd name="connsiteY81" fmla="*/ 2047875 h 2111375"/>
                <a:gd name="connsiteX82" fmla="*/ 233203 w 239553"/>
                <a:gd name="connsiteY82" fmla="*/ 2060575 h 2111375"/>
                <a:gd name="connsiteX83" fmla="*/ 236378 w 239553"/>
                <a:gd name="connsiteY83" fmla="*/ 2111375 h 2111375"/>
                <a:gd name="connsiteX0" fmla="*/ 239553 w 239553"/>
                <a:gd name="connsiteY0" fmla="*/ 0 h 2111375"/>
                <a:gd name="connsiteX1" fmla="*/ 236378 w 239553"/>
                <a:gd name="connsiteY1" fmla="*/ 15875 h 2111375"/>
                <a:gd name="connsiteX2" fmla="*/ 233203 w 239553"/>
                <a:gd name="connsiteY2" fmla="*/ 25400 h 2111375"/>
                <a:gd name="connsiteX3" fmla="*/ 230028 w 239553"/>
                <a:gd name="connsiteY3" fmla="*/ 44450 h 2111375"/>
                <a:gd name="connsiteX4" fmla="*/ 223678 w 239553"/>
                <a:gd name="connsiteY4" fmla="*/ 63500 h 2111375"/>
                <a:gd name="connsiteX5" fmla="*/ 220503 w 239553"/>
                <a:gd name="connsiteY5" fmla="*/ 73025 h 2111375"/>
                <a:gd name="connsiteX6" fmla="*/ 214153 w 239553"/>
                <a:gd name="connsiteY6" fmla="*/ 114300 h 2111375"/>
                <a:gd name="connsiteX7" fmla="*/ 207803 w 239553"/>
                <a:gd name="connsiteY7" fmla="*/ 133350 h 2111375"/>
                <a:gd name="connsiteX8" fmla="*/ 204628 w 239553"/>
                <a:gd name="connsiteY8" fmla="*/ 142875 h 2111375"/>
                <a:gd name="connsiteX9" fmla="*/ 195103 w 239553"/>
                <a:gd name="connsiteY9" fmla="*/ 149225 h 2111375"/>
                <a:gd name="connsiteX10" fmla="*/ 191928 w 239553"/>
                <a:gd name="connsiteY10" fmla="*/ 161925 h 2111375"/>
                <a:gd name="connsiteX11" fmla="*/ 188753 w 239553"/>
                <a:gd name="connsiteY11" fmla="*/ 171450 h 2111375"/>
                <a:gd name="connsiteX12" fmla="*/ 182403 w 239553"/>
                <a:gd name="connsiteY12" fmla="*/ 203200 h 2111375"/>
                <a:gd name="connsiteX13" fmla="*/ 176053 w 239553"/>
                <a:gd name="connsiteY13" fmla="*/ 352425 h 2111375"/>
                <a:gd name="connsiteX14" fmla="*/ 172878 w 239553"/>
                <a:gd name="connsiteY14" fmla="*/ 361950 h 2111375"/>
                <a:gd name="connsiteX15" fmla="*/ 169703 w 239553"/>
                <a:gd name="connsiteY15" fmla="*/ 377825 h 2111375"/>
                <a:gd name="connsiteX16" fmla="*/ 160178 w 239553"/>
                <a:gd name="connsiteY16" fmla="*/ 412750 h 2111375"/>
                <a:gd name="connsiteX17" fmla="*/ 153828 w 239553"/>
                <a:gd name="connsiteY17" fmla="*/ 438150 h 2111375"/>
                <a:gd name="connsiteX18" fmla="*/ 147478 w 239553"/>
                <a:gd name="connsiteY18" fmla="*/ 469900 h 2111375"/>
                <a:gd name="connsiteX19" fmla="*/ 131603 w 239553"/>
                <a:gd name="connsiteY19" fmla="*/ 488950 h 2111375"/>
                <a:gd name="connsiteX20" fmla="*/ 118903 w 239553"/>
                <a:gd name="connsiteY20" fmla="*/ 517525 h 2111375"/>
                <a:gd name="connsiteX21" fmla="*/ 112553 w 239553"/>
                <a:gd name="connsiteY21" fmla="*/ 527050 h 2111375"/>
                <a:gd name="connsiteX22" fmla="*/ 106203 w 239553"/>
                <a:gd name="connsiteY22" fmla="*/ 539750 h 2111375"/>
                <a:gd name="connsiteX23" fmla="*/ 96678 w 239553"/>
                <a:gd name="connsiteY23" fmla="*/ 558800 h 2111375"/>
                <a:gd name="connsiteX24" fmla="*/ 93503 w 239553"/>
                <a:gd name="connsiteY24" fmla="*/ 587375 h 2111375"/>
                <a:gd name="connsiteX25" fmla="*/ 93503 w 239553"/>
                <a:gd name="connsiteY25" fmla="*/ 708025 h 2111375"/>
                <a:gd name="connsiteX26" fmla="*/ 99853 w 239553"/>
                <a:gd name="connsiteY26" fmla="*/ 717550 h 2111375"/>
                <a:gd name="connsiteX27" fmla="*/ 103028 w 239553"/>
                <a:gd name="connsiteY27" fmla="*/ 730250 h 2111375"/>
                <a:gd name="connsiteX28" fmla="*/ 106203 w 239553"/>
                <a:gd name="connsiteY28" fmla="*/ 746125 h 2111375"/>
                <a:gd name="connsiteX29" fmla="*/ 115728 w 239553"/>
                <a:gd name="connsiteY29" fmla="*/ 765175 h 2111375"/>
                <a:gd name="connsiteX30" fmla="*/ 118903 w 239553"/>
                <a:gd name="connsiteY30" fmla="*/ 784225 h 2111375"/>
                <a:gd name="connsiteX31" fmla="*/ 125253 w 239553"/>
                <a:gd name="connsiteY31" fmla="*/ 806450 h 2111375"/>
                <a:gd name="connsiteX32" fmla="*/ 131603 w 239553"/>
                <a:gd name="connsiteY32" fmla="*/ 857250 h 2111375"/>
                <a:gd name="connsiteX33" fmla="*/ 128428 w 239553"/>
                <a:gd name="connsiteY33" fmla="*/ 923925 h 2111375"/>
                <a:gd name="connsiteX34" fmla="*/ 125253 w 239553"/>
                <a:gd name="connsiteY34" fmla="*/ 939800 h 2111375"/>
                <a:gd name="connsiteX35" fmla="*/ 118903 w 239553"/>
                <a:gd name="connsiteY35" fmla="*/ 990600 h 2111375"/>
                <a:gd name="connsiteX36" fmla="*/ 122078 w 239553"/>
                <a:gd name="connsiteY36" fmla="*/ 1066800 h 2111375"/>
                <a:gd name="connsiteX37" fmla="*/ 128428 w 239553"/>
                <a:gd name="connsiteY37" fmla="*/ 1095375 h 2111375"/>
                <a:gd name="connsiteX38" fmla="*/ 131603 w 239553"/>
                <a:gd name="connsiteY38" fmla="*/ 1120775 h 2111375"/>
                <a:gd name="connsiteX39" fmla="*/ 128428 w 239553"/>
                <a:gd name="connsiteY39" fmla="*/ 1238250 h 2111375"/>
                <a:gd name="connsiteX40" fmla="*/ 122078 w 239553"/>
                <a:gd name="connsiteY40" fmla="*/ 1247775 h 2111375"/>
                <a:gd name="connsiteX41" fmla="*/ 118903 w 239553"/>
                <a:gd name="connsiteY41" fmla="*/ 1273175 h 2111375"/>
                <a:gd name="connsiteX42" fmla="*/ 115728 w 239553"/>
                <a:gd name="connsiteY42" fmla="*/ 1282700 h 2111375"/>
                <a:gd name="connsiteX43" fmla="*/ 112553 w 239553"/>
                <a:gd name="connsiteY43" fmla="*/ 1295400 h 2111375"/>
                <a:gd name="connsiteX44" fmla="*/ 106203 w 239553"/>
                <a:gd name="connsiteY44" fmla="*/ 1327150 h 2111375"/>
                <a:gd name="connsiteX45" fmla="*/ 99853 w 239553"/>
                <a:gd name="connsiteY45" fmla="*/ 1349375 h 2111375"/>
                <a:gd name="connsiteX46" fmla="*/ 87153 w 239553"/>
                <a:gd name="connsiteY46" fmla="*/ 1365250 h 2111375"/>
                <a:gd name="connsiteX47" fmla="*/ 80803 w 239553"/>
                <a:gd name="connsiteY47" fmla="*/ 1393825 h 2111375"/>
                <a:gd name="connsiteX48" fmla="*/ 74453 w 239553"/>
                <a:gd name="connsiteY48" fmla="*/ 1403350 h 2111375"/>
                <a:gd name="connsiteX49" fmla="*/ 68103 w 239553"/>
                <a:gd name="connsiteY49" fmla="*/ 1422400 h 2111375"/>
                <a:gd name="connsiteX50" fmla="*/ 64928 w 239553"/>
                <a:gd name="connsiteY50" fmla="*/ 1431925 h 2111375"/>
                <a:gd name="connsiteX51" fmla="*/ 52228 w 239553"/>
                <a:gd name="connsiteY51" fmla="*/ 1454150 h 2111375"/>
                <a:gd name="connsiteX52" fmla="*/ 49053 w 239553"/>
                <a:gd name="connsiteY52" fmla="*/ 1466850 h 2111375"/>
                <a:gd name="connsiteX53" fmla="*/ 42703 w 239553"/>
                <a:gd name="connsiteY53" fmla="*/ 1504950 h 2111375"/>
                <a:gd name="connsiteX54" fmla="*/ 45878 w 239553"/>
                <a:gd name="connsiteY54" fmla="*/ 1581150 h 2111375"/>
                <a:gd name="connsiteX55" fmla="*/ 49053 w 239553"/>
                <a:gd name="connsiteY55" fmla="*/ 1593850 h 2111375"/>
                <a:gd name="connsiteX56" fmla="*/ 55403 w 239553"/>
                <a:gd name="connsiteY56" fmla="*/ 1603375 h 2111375"/>
                <a:gd name="connsiteX57" fmla="*/ 58578 w 239553"/>
                <a:gd name="connsiteY57" fmla="*/ 1616075 h 2111375"/>
                <a:gd name="connsiteX58" fmla="*/ 64928 w 239553"/>
                <a:gd name="connsiteY58" fmla="*/ 1663700 h 2111375"/>
                <a:gd name="connsiteX59" fmla="*/ 68103 w 239553"/>
                <a:gd name="connsiteY59" fmla="*/ 1685925 h 2111375"/>
                <a:gd name="connsiteX60" fmla="*/ 71278 w 239553"/>
                <a:gd name="connsiteY60" fmla="*/ 1733550 h 2111375"/>
                <a:gd name="connsiteX61" fmla="*/ 74453 w 239553"/>
                <a:gd name="connsiteY61" fmla="*/ 1743075 h 2111375"/>
                <a:gd name="connsiteX62" fmla="*/ 68103 w 239553"/>
                <a:gd name="connsiteY62" fmla="*/ 1774825 h 2111375"/>
                <a:gd name="connsiteX63" fmla="*/ 55403 w 239553"/>
                <a:gd name="connsiteY63" fmla="*/ 1793875 h 2111375"/>
                <a:gd name="connsiteX64" fmla="*/ 45878 w 239553"/>
                <a:gd name="connsiteY64" fmla="*/ 1800225 h 2111375"/>
                <a:gd name="connsiteX65" fmla="*/ 39528 w 239553"/>
                <a:gd name="connsiteY65" fmla="*/ 1809750 h 2111375"/>
                <a:gd name="connsiteX66" fmla="*/ 20478 w 239553"/>
                <a:gd name="connsiteY66" fmla="*/ 1825625 h 2111375"/>
                <a:gd name="connsiteX67" fmla="*/ 4603 w 239553"/>
                <a:gd name="connsiteY67" fmla="*/ 1841500 h 2111375"/>
                <a:gd name="connsiteX68" fmla="*/ 4603 w 239553"/>
                <a:gd name="connsiteY68" fmla="*/ 1895475 h 2111375"/>
                <a:gd name="connsiteX69" fmla="*/ 23653 w 239553"/>
                <a:gd name="connsiteY69" fmla="*/ 1914525 h 2111375"/>
                <a:gd name="connsiteX70" fmla="*/ 74453 w 239553"/>
                <a:gd name="connsiteY70" fmla="*/ 1962150 h 2111375"/>
                <a:gd name="connsiteX71" fmla="*/ 93503 w 239553"/>
                <a:gd name="connsiteY71" fmla="*/ 1974850 h 2111375"/>
                <a:gd name="connsiteX72" fmla="*/ 99853 w 239553"/>
                <a:gd name="connsiteY72" fmla="*/ 1984375 h 2111375"/>
                <a:gd name="connsiteX73" fmla="*/ 122078 w 239553"/>
                <a:gd name="connsiteY73" fmla="*/ 1987550 h 2111375"/>
                <a:gd name="connsiteX74" fmla="*/ 134778 w 239553"/>
                <a:gd name="connsiteY74" fmla="*/ 1990725 h 2111375"/>
                <a:gd name="connsiteX75" fmla="*/ 147478 w 239553"/>
                <a:gd name="connsiteY75" fmla="*/ 1997075 h 2111375"/>
                <a:gd name="connsiteX76" fmla="*/ 179228 w 239553"/>
                <a:gd name="connsiteY76" fmla="*/ 2003425 h 2111375"/>
                <a:gd name="connsiteX77" fmla="*/ 198278 w 239553"/>
                <a:gd name="connsiteY77" fmla="*/ 2016125 h 2111375"/>
                <a:gd name="connsiteX78" fmla="*/ 210978 w 239553"/>
                <a:gd name="connsiteY78" fmla="*/ 2028825 h 2111375"/>
                <a:gd name="connsiteX79" fmla="*/ 217328 w 239553"/>
                <a:gd name="connsiteY79" fmla="*/ 2038350 h 2111375"/>
                <a:gd name="connsiteX80" fmla="*/ 220503 w 239553"/>
                <a:gd name="connsiteY80" fmla="*/ 2047875 h 2111375"/>
                <a:gd name="connsiteX81" fmla="*/ 233203 w 239553"/>
                <a:gd name="connsiteY81" fmla="*/ 2060575 h 2111375"/>
                <a:gd name="connsiteX82" fmla="*/ 236378 w 239553"/>
                <a:gd name="connsiteY82" fmla="*/ 2111375 h 2111375"/>
                <a:gd name="connsiteX0" fmla="*/ 239553 w 239553"/>
                <a:gd name="connsiteY0" fmla="*/ 0 h 2111375"/>
                <a:gd name="connsiteX1" fmla="*/ 236378 w 239553"/>
                <a:gd name="connsiteY1" fmla="*/ 15875 h 2111375"/>
                <a:gd name="connsiteX2" fmla="*/ 233203 w 239553"/>
                <a:gd name="connsiteY2" fmla="*/ 25400 h 2111375"/>
                <a:gd name="connsiteX3" fmla="*/ 230028 w 239553"/>
                <a:gd name="connsiteY3" fmla="*/ 44450 h 2111375"/>
                <a:gd name="connsiteX4" fmla="*/ 223678 w 239553"/>
                <a:gd name="connsiteY4" fmla="*/ 63500 h 2111375"/>
                <a:gd name="connsiteX5" fmla="*/ 220503 w 239553"/>
                <a:gd name="connsiteY5" fmla="*/ 73025 h 2111375"/>
                <a:gd name="connsiteX6" fmla="*/ 214153 w 239553"/>
                <a:gd name="connsiteY6" fmla="*/ 114300 h 2111375"/>
                <a:gd name="connsiteX7" fmla="*/ 207803 w 239553"/>
                <a:gd name="connsiteY7" fmla="*/ 133350 h 2111375"/>
                <a:gd name="connsiteX8" fmla="*/ 204628 w 239553"/>
                <a:gd name="connsiteY8" fmla="*/ 142875 h 2111375"/>
                <a:gd name="connsiteX9" fmla="*/ 195103 w 239553"/>
                <a:gd name="connsiteY9" fmla="*/ 149225 h 2111375"/>
                <a:gd name="connsiteX10" fmla="*/ 191928 w 239553"/>
                <a:gd name="connsiteY10" fmla="*/ 161925 h 2111375"/>
                <a:gd name="connsiteX11" fmla="*/ 188753 w 239553"/>
                <a:gd name="connsiteY11" fmla="*/ 171450 h 2111375"/>
                <a:gd name="connsiteX12" fmla="*/ 182403 w 239553"/>
                <a:gd name="connsiteY12" fmla="*/ 203200 h 2111375"/>
                <a:gd name="connsiteX13" fmla="*/ 176053 w 239553"/>
                <a:gd name="connsiteY13" fmla="*/ 352425 h 2111375"/>
                <a:gd name="connsiteX14" fmla="*/ 172878 w 239553"/>
                <a:gd name="connsiteY14" fmla="*/ 361950 h 2111375"/>
                <a:gd name="connsiteX15" fmla="*/ 169703 w 239553"/>
                <a:gd name="connsiteY15" fmla="*/ 377825 h 2111375"/>
                <a:gd name="connsiteX16" fmla="*/ 160178 w 239553"/>
                <a:gd name="connsiteY16" fmla="*/ 412750 h 2111375"/>
                <a:gd name="connsiteX17" fmla="*/ 147478 w 239553"/>
                <a:gd name="connsiteY17" fmla="*/ 469900 h 2111375"/>
                <a:gd name="connsiteX18" fmla="*/ 131603 w 239553"/>
                <a:gd name="connsiteY18" fmla="*/ 488950 h 2111375"/>
                <a:gd name="connsiteX19" fmla="*/ 118903 w 239553"/>
                <a:gd name="connsiteY19" fmla="*/ 517525 h 2111375"/>
                <a:gd name="connsiteX20" fmla="*/ 112553 w 239553"/>
                <a:gd name="connsiteY20" fmla="*/ 527050 h 2111375"/>
                <a:gd name="connsiteX21" fmla="*/ 106203 w 239553"/>
                <a:gd name="connsiteY21" fmla="*/ 539750 h 2111375"/>
                <a:gd name="connsiteX22" fmla="*/ 96678 w 239553"/>
                <a:gd name="connsiteY22" fmla="*/ 558800 h 2111375"/>
                <a:gd name="connsiteX23" fmla="*/ 93503 w 239553"/>
                <a:gd name="connsiteY23" fmla="*/ 587375 h 2111375"/>
                <a:gd name="connsiteX24" fmla="*/ 93503 w 239553"/>
                <a:gd name="connsiteY24" fmla="*/ 708025 h 2111375"/>
                <a:gd name="connsiteX25" fmla="*/ 99853 w 239553"/>
                <a:gd name="connsiteY25" fmla="*/ 717550 h 2111375"/>
                <a:gd name="connsiteX26" fmla="*/ 103028 w 239553"/>
                <a:gd name="connsiteY26" fmla="*/ 730250 h 2111375"/>
                <a:gd name="connsiteX27" fmla="*/ 106203 w 239553"/>
                <a:gd name="connsiteY27" fmla="*/ 746125 h 2111375"/>
                <a:gd name="connsiteX28" fmla="*/ 115728 w 239553"/>
                <a:gd name="connsiteY28" fmla="*/ 765175 h 2111375"/>
                <a:gd name="connsiteX29" fmla="*/ 118903 w 239553"/>
                <a:gd name="connsiteY29" fmla="*/ 784225 h 2111375"/>
                <a:gd name="connsiteX30" fmla="*/ 125253 w 239553"/>
                <a:gd name="connsiteY30" fmla="*/ 806450 h 2111375"/>
                <a:gd name="connsiteX31" fmla="*/ 131603 w 239553"/>
                <a:gd name="connsiteY31" fmla="*/ 857250 h 2111375"/>
                <a:gd name="connsiteX32" fmla="*/ 128428 w 239553"/>
                <a:gd name="connsiteY32" fmla="*/ 923925 h 2111375"/>
                <a:gd name="connsiteX33" fmla="*/ 125253 w 239553"/>
                <a:gd name="connsiteY33" fmla="*/ 939800 h 2111375"/>
                <a:gd name="connsiteX34" fmla="*/ 118903 w 239553"/>
                <a:gd name="connsiteY34" fmla="*/ 990600 h 2111375"/>
                <a:gd name="connsiteX35" fmla="*/ 122078 w 239553"/>
                <a:gd name="connsiteY35" fmla="*/ 1066800 h 2111375"/>
                <a:gd name="connsiteX36" fmla="*/ 128428 w 239553"/>
                <a:gd name="connsiteY36" fmla="*/ 1095375 h 2111375"/>
                <a:gd name="connsiteX37" fmla="*/ 131603 w 239553"/>
                <a:gd name="connsiteY37" fmla="*/ 1120775 h 2111375"/>
                <a:gd name="connsiteX38" fmla="*/ 128428 w 239553"/>
                <a:gd name="connsiteY38" fmla="*/ 1238250 h 2111375"/>
                <a:gd name="connsiteX39" fmla="*/ 122078 w 239553"/>
                <a:gd name="connsiteY39" fmla="*/ 1247775 h 2111375"/>
                <a:gd name="connsiteX40" fmla="*/ 118903 w 239553"/>
                <a:gd name="connsiteY40" fmla="*/ 1273175 h 2111375"/>
                <a:gd name="connsiteX41" fmla="*/ 115728 w 239553"/>
                <a:gd name="connsiteY41" fmla="*/ 1282700 h 2111375"/>
                <a:gd name="connsiteX42" fmla="*/ 112553 w 239553"/>
                <a:gd name="connsiteY42" fmla="*/ 1295400 h 2111375"/>
                <a:gd name="connsiteX43" fmla="*/ 106203 w 239553"/>
                <a:gd name="connsiteY43" fmla="*/ 1327150 h 2111375"/>
                <a:gd name="connsiteX44" fmla="*/ 99853 w 239553"/>
                <a:gd name="connsiteY44" fmla="*/ 1349375 h 2111375"/>
                <a:gd name="connsiteX45" fmla="*/ 87153 w 239553"/>
                <a:gd name="connsiteY45" fmla="*/ 1365250 h 2111375"/>
                <a:gd name="connsiteX46" fmla="*/ 80803 w 239553"/>
                <a:gd name="connsiteY46" fmla="*/ 1393825 h 2111375"/>
                <a:gd name="connsiteX47" fmla="*/ 74453 w 239553"/>
                <a:gd name="connsiteY47" fmla="*/ 1403350 h 2111375"/>
                <a:gd name="connsiteX48" fmla="*/ 68103 w 239553"/>
                <a:gd name="connsiteY48" fmla="*/ 1422400 h 2111375"/>
                <a:gd name="connsiteX49" fmla="*/ 64928 w 239553"/>
                <a:gd name="connsiteY49" fmla="*/ 1431925 h 2111375"/>
                <a:gd name="connsiteX50" fmla="*/ 52228 w 239553"/>
                <a:gd name="connsiteY50" fmla="*/ 1454150 h 2111375"/>
                <a:gd name="connsiteX51" fmla="*/ 49053 w 239553"/>
                <a:gd name="connsiteY51" fmla="*/ 1466850 h 2111375"/>
                <a:gd name="connsiteX52" fmla="*/ 42703 w 239553"/>
                <a:gd name="connsiteY52" fmla="*/ 1504950 h 2111375"/>
                <a:gd name="connsiteX53" fmla="*/ 45878 w 239553"/>
                <a:gd name="connsiteY53" fmla="*/ 1581150 h 2111375"/>
                <a:gd name="connsiteX54" fmla="*/ 49053 w 239553"/>
                <a:gd name="connsiteY54" fmla="*/ 1593850 h 2111375"/>
                <a:gd name="connsiteX55" fmla="*/ 55403 w 239553"/>
                <a:gd name="connsiteY55" fmla="*/ 1603375 h 2111375"/>
                <a:gd name="connsiteX56" fmla="*/ 58578 w 239553"/>
                <a:gd name="connsiteY56" fmla="*/ 1616075 h 2111375"/>
                <a:gd name="connsiteX57" fmla="*/ 64928 w 239553"/>
                <a:gd name="connsiteY57" fmla="*/ 1663700 h 2111375"/>
                <a:gd name="connsiteX58" fmla="*/ 68103 w 239553"/>
                <a:gd name="connsiteY58" fmla="*/ 1685925 h 2111375"/>
                <a:gd name="connsiteX59" fmla="*/ 71278 w 239553"/>
                <a:gd name="connsiteY59" fmla="*/ 1733550 h 2111375"/>
                <a:gd name="connsiteX60" fmla="*/ 74453 w 239553"/>
                <a:gd name="connsiteY60" fmla="*/ 1743075 h 2111375"/>
                <a:gd name="connsiteX61" fmla="*/ 68103 w 239553"/>
                <a:gd name="connsiteY61" fmla="*/ 1774825 h 2111375"/>
                <a:gd name="connsiteX62" fmla="*/ 55403 w 239553"/>
                <a:gd name="connsiteY62" fmla="*/ 1793875 h 2111375"/>
                <a:gd name="connsiteX63" fmla="*/ 45878 w 239553"/>
                <a:gd name="connsiteY63" fmla="*/ 1800225 h 2111375"/>
                <a:gd name="connsiteX64" fmla="*/ 39528 w 239553"/>
                <a:gd name="connsiteY64" fmla="*/ 1809750 h 2111375"/>
                <a:gd name="connsiteX65" fmla="*/ 20478 w 239553"/>
                <a:gd name="connsiteY65" fmla="*/ 1825625 h 2111375"/>
                <a:gd name="connsiteX66" fmla="*/ 4603 w 239553"/>
                <a:gd name="connsiteY66" fmla="*/ 1841500 h 2111375"/>
                <a:gd name="connsiteX67" fmla="*/ 4603 w 239553"/>
                <a:gd name="connsiteY67" fmla="*/ 1895475 h 2111375"/>
                <a:gd name="connsiteX68" fmla="*/ 23653 w 239553"/>
                <a:gd name="connsiteY68" fmla="*/ 1914525 h 2111375"/>
                <a:gd name="connsiteX69" fmla="*/ 74453 w 239553"/>
                <a:gd name="connsiteY69" fmla="*/ 1962150 h 2111375"/>
                <a:gd name="connsiteX70" fmla="*/ 93503 w 239553"/>
                <a:gd name="connsiteY70" fmla="*/ 1974850 h 2111375"/>
                <a:gd name="connsiteX71" fmla="*/ 99853 w 239553"/>
                <a:gd name="connsiteY71" fmla="*/ 1984375 h 2111375"/>
                <a:gd name="connsiteX72" fmla="*/ 122078 w 239553"/>
                <a:gd name="connsiteY72" fmla="*/ 1987550 h 2111375"/>
                <a:gd name="connsiteX73" fmla="*/ 134778 w 239553"/>
                <a:gd name="connsiteY73" fmla="*/ 1990725 h 2111375"/>
                <a:gd name="connsiteX74" fmla="*/ 147478 w 239553"/>
                <a:gd name="connsiteY74" fmla="*/ 1997075 h 2111375"/>
                <a:gd name="connsiteX75" fmla="*/ 179228 w 239553"/>
                <a:gd name="connsiteY75" fmla="*/ 2003425 h 2111375"/>
                <a:gd name="connsiteX76" fmla="*/ 198278 w 239553"/>
                <a:gd name="connsiteY76" fmla="*/ 2016125 h 2111375"/>
                <a:gd name="connsiteX77" fmla="*/ 210978 w 239553"/>
                <a:gd name="connsiteY77" fmla="*/ 2028825 h 2111375"/>
                <a:gd name="connsiteX78" fmla="*/ 217328 w 239553"/>
                <a:gd name="connsiteY78" fmla="*/ 2038350 h 2111375"/>
                <a:gd name="connsiteX79" fmla="*/ 220503 w 239553"/>
                <a:gd name="connsiteY79" fmla="*/ 2047875 h 2111375"/>
                <a:gd name="connsiteX80" fmla="*/ 233203 w 239553"/>
                <a:gd name="connsiteY80" fmla="*/ 2060575 h 2111375"/>
                <a:gd name="connsiteX81" fmla="*/ 236378 w 239553"/>
                <a:gd name="connsiteY81" fmla="*/ 2111375 h 2111375"/>
                <a:gd name="connsiteX0" fmla="*/ 245903 w 245903"/>
                <a:gd name="connsiteY0" fmla="*/ 0 h 2127250"/>
                <a:gd name="connsiteX1" fmla="*/ 236378 w 245903"/>
                <a:gd name="connsiteY1" fmla="*/ 31750 h 2127250"/>
                <a:gd name="connsiteX2" fmla="*/ 233203 w 245903"/>
                <a:gd name="connsiteY2" fmla="*/ 41275 h 2127250"/>
                <a:gd name="connsiteX3" fmla="*/ 230028 w 245903"/>
                <a:gd name="connsiteY3" fmla="*/ 60325 h 2127250"/>
                <a:gd name="connsiteX4" fmla="*/ 223678 w 245903"/>
                <a:gd name="connsiteY4" fmla="*/ 79375 h 2127250"/>
                <a:gd name="connsiteX5" fmla="*/ 220503 w 245903"/>
                <a:gd name="connsiteY5" fmla="*/ 88900 h 2127250"/>
                <a:gd name="connsiteX6" fmla="*/ 214153 w 245903"/>
                <a:gd name="connsiteY6" fmla="*/ 130175 h 2127250"/>
                <a:gd name="connsiteX7" fmla="*/ 207803 w 245903"/>
                <a:gd name="connsiteY7" fmla="*/ 149225 h 2127250"/>
                <a:gd name="connsiteX8" fmla="*/ 204628 w 245903"/>
                <a:gd name="connsiteY8" fmla="*/ 158750 h 2127250"/>
                <a:gd name="connsiteX9" fmla="*/ 195103 w 245903"/>
                <a:gd name="connsiteY9" fmla="*/ 165100 h 2127250"/>
                <a:gd name="connsiteX10" fmla="*/ 191928 w 245903"/>
                <a:gd name="connsiteY10" fmla="*/ 177800 h 2127250"/>
                <a:gd name="connsiteX11" fmla="*/ 188753 w 245903"/>
                <a:gd name="connsiteY11" fmla="*/ 187325 h 2127250"/>
                <a:gd name="connsiteX12" fmla="*/ 182403 w 245903"/>
                <a:gd name="connsiteY12" fmla="*/ 219075 h 2127250"/>
                <a:gd name="connsiteX13" fmla="*/ 176053 w 245903"/>
                <a:gd name="connsiteY13" fmla="*/ 368300 h 2127250"/>
                <a:gd name="connsiteX14" fmla="*/ 172878 w 245903"/>
                <a:gd name="connsiteY14" fmla="*/ 377825 h 2127250"/>
                <a:gd name="connsiteX15" fmla="*/ 169703 w 245903"/>
                <a:gd name="connsiteY15" fmla="*/ 393700 h 2127250"/>
                <a:gd name="connsiteX16" fmla="*/ 160178 w 245903"/>
                <a:gd name="connsiteY16" fmla="*/ 428625 h 2127250"/>
                <a:gd name="connsiteX17" fmla="*/ 147478 w 245903"/>
                <a:gd name="connsiteY17" fmla="*/ 485775 h 2127250"/>
                <a:gd name="connsiteX18" fmla="*/ 131603 w 245903"/>
                <a:gd name="connsiteY18" fmla="*/ 504825 h 2127250"/>
                <a:gd name="connsiteX19" fmla="*/ 118903 w 245903"/>
                <a:gd name="connsiteY19" fmla="*/ 533400 h 2127250"/>
                <a:gd name="connsiteX20" fmla="*/ 112553 w 245903"/>
                <a:gd name="connsiteY20" fmla="*/ 542925 h 2127250"/>
                <a:gd name="connsiteX21" fmla="*/ 106203 w 245903"/>
                <a:gd name="connsiteY21" fmla="*/ 555625 h 2127250"/>
                <a:gd name="connsiteX22" fmla="*/ 96678 w 245903"/>
                <a:gd name="connsiteY22" fmla="*/ 574675 h 2127250"/>
                <a:gd name="connsiteX23" fmla="*/ 93503 w 245903"/>
                <a:gd name="connsiteY23" fmla="*/ 603250 h 2127250"/>
                <a:gd name="connsiteX24" fmla="*/ 93503 w 245903"/>
                <a:gd name="connsiteY24" fmla="*/ 723900 h 2127250"/>
                <a:gd name="connsiteX25" fmla="*/ 99853 w 245903"/>
                <a:gd name="connsiteY25" fmla="*/ 733425 h 2127250"/>
                <a:gd name="connsiteX26" fmla="*/ 103028 w 245903"/>
                <a:gd name="connsiteY26" fmla="*/ 746125 h 2127250"/>
                <a:gd name="connsiteX27" fmla="*/ 106203 w 245903"/>
                <a:gd name="connsiteY27" fmla="*/ 762000 h 2127250"/>
                <a:gd name="connsiteX28" fmla="*/ 115728 w 245903"/>
                <a:gd name="connsiteY28" fmla="*/ 781050 h 2127250"/>
                <a:gd name="connsiteX29" fmla="*/ 118903 w 245903"/>
                <a:gd name="connsiteY29" fmla="*/ 800100 h 2127250"/>
                <a:gd name="connsiteX30" fmla="*/ 125253 w 245903"/>
                <a:gd name="connsiteY30" fmla="*/ 822325 h 2127250"/>
                <a:gd name="connsiteX31" fmla="*/ 131603 w 245903"/>
                <a:gd name="connsiteY31" fmla="*/ 873125 h 2127250"/>
                <a:gd name="connsiteX32" fmla="*/ 128428 w 245903"/>
                <a:gd name="connsiteY32" fmla="*/ 939800 h 2127250"/>
                <a:gd name="connsiteX33" fmla="*/ 125253 w 245903"/>
                <a:gd name="connsiteY33" fmla="*/ 955675 h 2127250"/>
                <a:gd name="connsiteX34" fmla="*/ 118903 w 245903"/>
                <a:gd name="connsiteY34" fmla="*/ 1006475 h 2127250"/>
                <a:gd name="connsiteX35" fmla="*/ 122078 w 245903"/>
                <a:gd name="connsiteY35" fmla="*/ 1082675 h 2127250"/>
                <a:gd name="connsiteX36" fmla="*/ 128428 w 245903"/>
                <a:gd name="connsiteY36" fmla="*/ 1111250 h 2127250"/>
                <a:gd name="connsiteX37" fmla="*/ 131603 w 245903"/>
                <a:gd name="connsiteY37" fmla="*/ 1136650 h 2127250"/>
                <a:gd name="connsiteX38" fmla="*/ 128428 w 245903"/>
                <a:gd name="connsiteY38" fmla="*/ 1254125 h 2127250"/>
                <a:gd name="connsiteX39" fmla="*/ 122078 w 245903"/>
                <a:gd name="connsiteY39" fmla="*/ 1263650 h 2127250"/>
                <a:gd name="connsiteX40" fmla="*/ 118903 w 245903"/>
                <a:gd name="connsiteY40" fmla="*/ 1289050 h 2127250"/>
                <a:gd name="connsiteX41" fmla="*/ 115728 w 245903"/>
                <a:gd name="connsiteY41" fmla="*/ 1298575 h 2127250"/>
                <a:gd name="connsiteX42" fmla="*/ 112553 w 245903"/>
                <a:gd name="connsiteY42" fmla="*/ 1311275 h 2127250"/>
                <a:gd name="connsiteX43" fmla="*/ 106203 w 245903"/>
                <a:gd name="connsiteY43" fmla="*/ 1343025 h 2127250"/>
                <a:gd name="connsiteX44" fmla="*/ 99853 w 245903"/>
                <a:gd name="connsiteY44" fmla="*/ 1365250 h 2127250"/>
                <a:gd name="connsiteX45" fmla="*/ 87153 w 245903"/>
                <a:gd name="connsiteY45" fmla="*/ 1381125 h 2127250"/>
                <a:gd name="connsiteX46" fmla="*/ 80803 w 245903"/>
                <a:gd name="connsiteY46" fmla="*/ 1409700 h 2127250"/>
                <a:gd name="connsiteX47" fmla="*/ 74453 w 245903"/>
                <a:gd name="connsiteY47" fmla="*/ 1419225 h 2127250"/>
                <a:gd name="connsiteX48" fmla="*/ 68103 w 245903"/>
                <a:gd name="connsiteY48" fmla="*/ 1438275 h 2127250"/>
                <a:gd name="connsiteX49" fmla="*/ 64928 w 245903"/>
                <a:gd name="connsiteY49" fmla="*/ 1447800 h 2127250"/>
                <a:gd name="connsiteX50" fmla="*/ 52228 w 245903"/>
                <a:gd name="connsiteY50" fmla="*/ 1470025 h 2127250"/>
                <a:gd name="connsiteX51" fmla="*/ 49053 w 245903"/>
                <a:gd name="connsiteY51" fmla="*/ 1482725 h 2127250"/>
                <a:gd name="connsiteX52" fmla="*/ 42703 w 245903"/>
                <a:gd name="connsiteY52" fmla="*/ 1520825 h 2127250"/>
                <a:gd name="connsiteX53" fmla="*/ 45878 w 245903"/>
                <a:gd name="connsiteY53" fmla="*/ 1597025 h 2127250"/>
                <a:gd name="connsiteX54" fmla="*/ 49053 w 245903"/>
                <a:gd name="connsiteY54" fmla="*/ 1609725 h 2127250"/>
                <a:gd name="connsiteX55" fmla="*/ 55403 w 245903"/>
                <a:gd name="connsiteY55" fmla="*/ 1619250 h 2127250"/>
                <a:gd name="connsiteX56" fmla="*/ 58578 w 245903"/>
                <a:gd name="connsiteY56" fmla="*/ 1631950 h 2127250"/>
                <a:gd name="connsiteX57" fmla="*/ 64928 w 245903"/>
                <a:gd name="connsiteY57" fmla="*/ 1679575 h 2127250"/>
                <a:gd name="connsiteX58" fmla="*/ 68103 w 245903"/>
                <a:gd name="connsiteY58" fmla="*/ 1701800 h 2127250"/>
                <a:gd name="connsiteX59" fmla="*/ 71278 w 245903"/>
                <a:gd name="connsiteY59" fmla="*/ 1749425 h 2127250"/>
                <a:gd name="connsiteX60" fmla="*/ 74453 w 245903"/>
                <a:gd name="connsiteY60" fmla="*/ 1758950 h 2127250"/>
                <a:gd name="connsiteX61" fmla="*/ 68103 w 245903"/>
                <a:gd name="connsiteY61" fmla="*/ 1790700 h 2127250"/>
                <a:gd name="connsiteX62" fmla="*/ 55403 w 245903"/>
                <a:gd name="connsiteY62" fmla="*/ 1809750 h 2127250"/>
                <a:gd name="connsiteX63" fmla="*/ 45878 w 245903"/>
                <a:gd name="connsiteY63" fmla="*/ 1816100 h 2127250"/>
                <a:gd name="connsiteX64" fmla="*/ 39528 w 245903"/>
                <a:gd name="connsiteY64" fmla="*/ 1825625 h 2127250"/>
                <a:gd name="connsiteX65" fmla="*/ 20478 w 245903"/>
                <a:gd name="connsiteY65" fmla="*/ 1841500 h 2127250"/>
                <a:gd name="connsiteX66" fmla="*/ 4603 w 245903"/>
                <a:gd name="connsiteY66" fmla="*/ 1857375 h 2127250"/>
                <a:gd name="connsiteX67" fmla="*/ 4603 w 245903"/>
                <a:gd name="connsiteY67" fmla="*/ 1911350 h 2127250"/>
                <a:gd name="connsiteX68" fmla="*/ 23653 w 245903"/>
                <a:gd name="connsiteY68" fmla="*/ 1930400 h 2127250"/>
                <a:gd name="connsiteX69" fmla="*/ 74453 w 245903"/>
                <a:gd name="connsiteY69" fmla="*/ 1978025 h 2127250"/>
                <a:gd name="connsiteX70" fmla="*/ 93503 w 245903"/>
                <a:gd name="connsiteY70" fmla="*/ 1990725 h 2127250"/>
                <a:gd name="connsiteX71" fmla="*/ 99853 w 245903"/>
                <a:gd name="connsiteY71" fmla="*/ 2000250 h 2127250"/>
                <a:gd name="connsiteX72" fmla="*/ 122078 w 245903"/>
                <a:gd name="connsiteY72" fmla="*/ 2003425 h 2127250"/>
                <a:gd name="connsiteX73" fmla="*/ 134778 w 245903"/>
                <a:gd name="connsiteY73" fmla="*/ 2006600 h 2127250"/>
                <a:gd name="connsiteX74" fmla="*/ 147478 w 245903"/>
                <a:gd name="connsiteY74" fmla="*/ 2012950 h 2127250"/>
                <a:gd name="connsiteX75" fmla="*/ 179228 w 245903"/>
                <a:gd name="connsiteY75" fmla="*/ 2019300 h 2127250"/>
                <a:gd name="connsiteX76" fmla="*/ 198278 w 245903"/>
                <a:gd name="connsiteY76" fmla="*/ 2032000 h 2127250"/>
                <a:gd name="connsiteX77" fmla="*/ 210978 w 245903"/>
                <a:gd name="connsiteY77" fmla="*/ 2044700 h 2127250"/>
                <a:gd name="connsiteX78" fmla="*/ 217328 w 245903"/>
                <a:gd name="connsiteY78" fmla="*/ 2054225 h 2127250"/>
                <a:gd name="connsiteX79" fmla="*/ 220503 w 245903"/>
                <a:gd name="connsiteY79" fmla="*/ 2063750 h 2127250"/>
                <a:gd name="connsiteX80" fmla="*/ 233203 w 245903"/>
                <a:gd name="connsiteY80" fmla="*/ 2076450 h 2127250"/>
                <a:gd name="connsiteX81" fmla="*/ 236378 w 245903"/>
                <a:gd name="connsiteY81" fmla="*/ 2127250 h 212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45903" h="2127250">
                  <a:moveTo>
                    <a:pt x="245903" y="0"/>
                  </a:moveTo>
                  <a:cubicBezTo>
                    <a:pt x="244845" y="5292"/>
                    <a:pt x="238495" y="24871"/>
                    <a:pt x="236378" y="31750"/>
                  </a:cubicBezTo>
                  <a:cubicBezTo>
                    <a:pt x="234261" y="38629"/>
                    <a:pt x="233929" y="38008"/>
                    <a:pt x="233203" y="41275"/>
                  </a:cubicBezTo>
                  <a:cubicBezTo>
                    <a:pt x="231806" y="47559"/>
                    <a:pt x="231589" y="54080"/>
                    <a:pt x="230028" y="60325"/>
                  </a:cubicBezTo>
                  <a:cubicBezTo>
                    <a:pt x="228405" y="66819"/>
                    <a:pt x="225795" y="73025"/>
                    <a:pt x="223678" y="79375"/>
                  </a:cubicBezTo>
                  <a:lnTo>
                    <a:pt x="220503" y="88900"/>
                  </a:lnTo>
                  <a:cubicBezTo>
                    <a:pt x="219832" y="93600"/>
                    <a:pt x="215621" y="124301"/>
                    <a:pt x="214153" y="130175"/>
                  </a:cubicBezTo>
                  <a:cubicBezTo>
                    <a:pt x="212530" y="136669"/>
                    <a:pt x="209920" y="142875"/>
                    <a:pt x="207803" y="149225"/>
                  </a:cubicBezTo>
                  <a:cubicBezTo>
                    <a:pt x="206745" y="152400"/>
                    <a:pt x="207413" y="156894"/>
                    <a:pt x="204628" y="158750"/>
                  </a:cubicBezTo>
                  <a:lnTo>
                    <a:pt x="195103" y="165100"/>
                  </a:lnTo>
                  <a:cubicBezTo>
                    <a:pt x="194045" y="169333"/>
                    <a:pt x="193127" y="173604"/>
                    <a:pt x="191928" y="177800"/>
                  </a:cubicBezTo>
                  <a:cubicBezTo>
                    <a:pt x="191009" y="181018"/>
                    <a:pt x="189506" y="184064"/>
                    <a:pt x="188753" y="187325"/>
                  </a:cubicBezTo>
                  <a:cubicBezTo>
                    <a:pt x="186326" y="197842"/>
                    <a:pt x="184520" y="208492"/>
                    <a:pt x="182403" y="219075"/>
                  </a:cubicBezTo>
                  <a:cubicBezTo>
                    <a:pt x="180286" y="268817"/>
                    <a:pt x="179035" y="318603"/>
                    <a:pt x="176053" y="368300"/>
                  </a:cubicBezTo>
                  <a:cubicBezTo>
                    <a:pt x="175853" y="371641"/>
                    <a:pt x="173690" y="374578"/>
                    <a:pt x="172878" y="377825"/>
                  </a:cubicBezTo>
                  <a:cubicBezTo>
                    <a:pt x="171569" y="383060"/>
                    <a:pt x="170916" y="388442"/>
                    <a:pt x="169703" y="393700"/>
                  </a:cubicBezTo>
                  <a:cubicBezTo>
                    <a:pt x="150646" y="476280"/>
                    <a:pt x="163882" y="413279"/>
                    <a:pt x="160178" y="428625"/>
                  </a:cubicBezTo>
                  <a:cubicBezTo>
                    <a:pt x="156474" y="443971"/>
                    <a:pt x="152241" y="473075"/>
                    <a:pt x="147478" y="485775"/>
                  </a:cubicBezTo>
                  <a:cubicBezTo>
                    <a:pt x="142715" y="498475"/>
                    <a:pt x="138625" y="497803"/>
                    <a:pt x="131603" y="504825"/>
                  </a:cubicBezTo>
                  <a:cubicBezTo>
                    <a:pt x="126841" y="512763"/>
                    <a:pt x="122078" y="527050"/>
                    <a:pt x="118903" y="533400"/>
                  </a:cubicBezTo>
                  <a:cubicBezTo>
                    <a:pt x="115728" y="539750"/>
                    <a:pt x="114446" y="539612"/>
                    <a:pt x="112553" y="542925"/>
                  </a:cubicBezTo>
                  <a:cubicBezTo>
                    <a:pt x="110205" y="547034"/>
                    <a:pt x="108551" y="551516"/>
                    <a:pt x="106203" y="555625"/>
                  </a:cubicBezTo>
                  <a:cubicBezTo>
                    <a:pt x="96355" y="572859"/>
                    <a:pt x="102499" y="557211"/>
                    <a:pt x="96678" y="574675"/>
                  </a:cubicBezTo>
                  <a:cubicBezTo>
                    <a:pt x="95620" y="584200"/>
                    <a:pt x="94770" y="593750"/>
                    <a:pt x="93503" y="603250"/>
                  </a:cubicBezTo>
                  <a:cubicBezTo>
                    <a:pt x="86123" y="658604"/>
                    <a:pt x="82943" y="600700"/>
                    <a:pt x="93503" y="723900"/>
                  </a:cubicBezTo>
                  <a:cubicBezTo>
                    <a:pt x="93829" y="727702"/>
                    <a:pt x="97736" y="730250"/>
                    <a:pt x="99853" y="733425"/>
                  </a:cubicBezTo>
                  <a:cubicBezTo>
                    <a:pt x="100911" y="737658"/>
                    <a:pt x="102081" y="741865"/>
                    <a:pt x="103028" y="746125"/>
                  </a:cubicBezTo>
                  <a:cubicBezTo>
                    <a:pt x="104199" y="751393"/>
                    <a:pt x="104308" y="756947"/>
                    <a:pt x="106203" y="762000"/>
                  </a:cubicBezTo>
                  <a:cubicBezTo>
                    <a:pt x="115544" y="786910"/>
                    <a:pt x="110351" y="756854"/>
                    <a:pt x="115728" y="781050"/>
                  </a:cubicBezTo>
                  <a:cubicBezTo>
                    <a:pt x="117125" y="787334"/>
                    <a:pt x="117640" y="793787"/>
                    <a:pt x="118903" y="800100"/>
                  </a:cubicBezTo>
                  <a:cubicBezTo>
                    <a:pt x="120896" y="810067"/>
                    <a:pt x="122227" y="813247"/>
                    <a:pt x="125253" y="822325"/>
                  </a:cubicBezTo>
                  <a:cubicBezTo>
                    <a:pt x="127370" y="839258"/>
                    <a:pt x="132415" y="856079"/>
                    <a:pt x="131603" y="873125"/>
                  </a:cubicBezTo>
                  <a:cubicBezTo>
                    <a:pt x="130545" y="895350"/>
                    <a:pt x="130135" y="917615"/>
                    <a:pt x="128428" y="939800"/>
                  </a:cubicBezTo>
                  <a:cubicBezTo>
                    <a:pt x="128014" y="945181"/>
                    <a:pt x="126016" y="950333"/>
                    <a:pt x="125253" y="955675"/>
                  </a:cubicBezTo>
                  <a:cubicBezTo>
                    <a:pt x="122840" y="972569"/>
                    <a:pt x="121020" y="989542"/>
                    <a:pt x="118903" y="1006475"/>
                  </a:cubicBezTo>
                  <a:cubicBezTo>
                    <a:pt x="119961" y="1031875"/>
                    <a:pt x="119776" y="1057357"/>
                    <a:pt x="122078" y="1082675"/>
                  </a:cubicBezTo>
                  <a:cubicBezTo>
                    <a:pt x="122961" y="1092392"/>
                    <a:pt x="126732" y="1101641"/>
                    <a:pt x="128428" y="1111250"/>
                  </a:cubicBezTo>
                  <a:cubicBezTo>
                    <a:pt x="129911" y="1119653"/>
                    <a:pt x="130545" y="1128183"/>
                    <a:pt x="131603" y="1136650"/>
                  </a:cubicBezTo>
                  <a:cubicBezTo>
                    <a:pt x="130545" y="1175808"/>
                    <a:pt x="131358" y="1215062"/>
                    <a:pt x="128428" y="1254125"/>
                  </a:cubicBezTo>
                  <a:cubicBezTo>
                    <a:pt x="128143" y="1257930"/>
                    <a:pt x="123082" y="1259969"/>
                    <a:pt x="122078" y="1263650"/>
                  </a:cubicBezTo>
                  <a:cubicBezTo>
                    <a:pt x="119833" y="1271882"/>
                    <a:pt x="120429" y="1280655"/>
                    <a:pt x="118903" y="1289050"/>
                  </a:cubicBezTo>
                  <a:cubicBezTo>
                    <a:pt x="118304" y="1292343"/>
                    <a:pt x="116647" y="1295357"/>
                    <a:pt x="115728" y="1298575"/>
                  </a:cubicBezTo>
                  <a:cubicBezTo>
                    <a:pt x="114529" y="1302771"/>
                    <a:pt x="113467" y="1307008"/>
                    <a:pt x="112553" y="1311275"/>
                  </a:cubicBezTo>
                  <a:cubicBezTo>
                    <a:pt x="110292" y="1321828"/>
                    <a:pt x="109616" y="1332786"/>
                    <a:pt x="106203" y="1343025"/>
                  </a:cubicBezTo>
                  <a:cubicBezTo>
                    <a:pt x="98590" y="1365863"/>
                    <a:pt x="103028" y="1358900"/>
                    <a:pt x="99853" y="1365250"/>
                  </a:cubicBezTo>
                  <a:cubicBezTo>
                    <a:pt x="96678" y="1371600"/>
                    <a:pt x="90328" y="1373717"/>
                    <a:pt x="87153" y="1381125"/>
                  </a:cubicBezTo>
                  <a:cubicBezTo>
                    <a:pt x="85934" y="1388442"/>
                    <a:pt x="84711" y="1401884"/>
                    <a:pt x="80803" y="1409700"/>
                  </a:cubicBezTo>
                  <a:cubicBezTo>
                    <a:pt x="79096" y="1413113"/>
                    <a:pt x="76003" y="1415738"/>
                    <a:pt x="74453" y="1419225"/>
                  </a:cubicBezTo>
                  <a:cubicBezTo>
                    <a:pt x="71735" y="1425342"/>
                    <a:pt x="70220" y="1431925"/>
                    <a:pt x="68103" y="1438275"/>
                  </a:cubicBezTo>
                  <a:cubicBezTo>
                    <a:pt x="67045" y="1441450"/>
                    <a:pt x="66425" y="1444807"/>
                    <a:pt x="64928" y="1447800"/>
                  </a:cubicBezTo>
                  <a:cubicBezTo>
                    <a:pt x="56871" y="1463913"/>
                    <a:pt x="61203" y="1456562"/>
                    <a:pt x="52228" y="1470025"/>
                  </a:cubicBezTo>
                  <a:cubicBezTo>
                    <a:pt x="51170" y="1474258"/>
                    <a:pt x="49857" y="1478436"/>
                    <a:pt x="49053" y="1482725"/>
                  </a:cubicBezTo>
                  <a:cubicBezTo>
                    <a:pt x="46680" y="1495380"/>
                    <a:pt x="42703" y="1520825"/>
                    <a:pt x="42703" y="1520825"/>
                  </a:cubicBezTo>
                  <a:cubicBezTo>
                    <a:pt x="43761" y="1546225"/>
                    <a:pt x="44067" y="1571668"/>
                    <a:pt x="45878" y="1597025"/>
                  </a:cubicBezTo>
                  <a:cubicBezTo>
                    <a:pt x="46189" y="1601378"/>
                    <a:pt x="47334" y="1605714"/>
                    <a:pt x="49053" y="1609725"/>
                  </a:cubicBezTo>
                  <a:cubicBezTo>
                    <a:pt x="50556" y="1613232"/>
                    <a:pt x="53286" y="1616075"/>
                    <a:pt x="55403" y="1619250"/>
                  </a:cubicBezTo>
                  <a:cubicBezTo>
                    <a:pt x="56461" y="1623483"/>
                    <a:pt x="57797" y="1627657"/>
                    <a:pt x="58578" y="1631950"/>
                  </a:cubicBezTo>
                  <a:cubicBezTo>
                    <a:pt x="60573" y="1642923"/>
                    <a:pt x="63546" y="1669209"/>
                    <a:pt x="64928" y="1679575"/>
                  </a:cubicBezTo>
                  <a:cubicBezTo>
                    <a:pt x="65917" y="1686993"/>
                    <a:pt x="67045" y="1694392"/>
                    <a:pt x="68103" y="1701800"/>
                  </a:cubicBezTo>
                  <a:cubicBezTo>
                    <a:pt x="69161" y="1717675"/>
                    <a:pt x="69521" y="1733612"/>
                    <a:pt x="71278" y="1749425"/>
                  </a:cubicBezTo>
                  <a:cubicBezTo>
                    <a:pt x="71648" y="1752751"/>
                    <a:pt x="74453" y="1755603"/>
                    <a:pt x="74453" y="1758950"/>
                  </a:cubicBezTo>
                  <a:cubicBezTo>
                    <a:pt x="74453" y="1763052"/>
                    <a:pt x="72013" y="1783662"/>
                    <a:pt x="68103" y="1790700"/>
                  </a:cubicBezTo>
                  <a:cubicBezTo>
                    <a:pt x="64397" y="1797371"/>
                    <a:pt x="61753" y="1805517"/>
                    <a:pt x="55403" y="1809750"/>
                  </a:cubicBezTo>
                  <a:lnTo>
                    <a:pt x="45878" y="1816100"/>
                  </a:lnTo>
                  <a:cubicBezTo>
                    <a:pt x="43761" y="1819275"/>
                    <a:pt x="42226" y="1822927"/>
                    <a:pt x="39528" y="1825625"/>
                  </a:cubicBezTo>
                  <a:cubicBezTo>
                    <a:pt x="14553" y="1850600"/>
                    <a:pt x="46485" y="1810292"/>
                    <a:pt x="20478" y="1841500"/>
                  </a:cubicBezTo>
                  <a:cubicBezTo>
                    <a:pt x="7249" y="1857375"/>
                    <a:pt x="22065" y="1845733"/>
                    <a:pt x="4603" y="1857375"/>
                  </a:cubicBezTo>
                  <a:cubicBezTo>
                    <a:pt x="839" y="1876194"/>
                    <a:pt x="-3532" y="1890431"/>
                    <a:pt x="4603" y="1911350"/>
                  </a:cubicBezTo>
                  <a:cubicBezTo>
                    <a:pt x="7858" y="1919720"/>
                    <a:pt x="12011" y="1919288"/>
                    <a:pt x="23653" y="1930400"/>
                  </a:cubicBezTo>
                  <a:cubicBezTo>
                    <a:pt x="35295" y="1941513"/>
                    <a:pt x="62811" y="1967971"/>
                    <a:pt x="74453" y="1978025"/>
                  </a:cubicBezTo>
                  <a:cubicBezTo>
                    <a:pt x="86095" y="1988079"/>
                    <a:pt x="76764" y="1985145"/>
                    <a:pt x="93503" y="1990725"/>
                  </a:cubicBezTo>
                  <a:cubicBezTo>
                    <a:pt x="95620" y="1993900"/>
                    <a:pt x="96366" y="1998700"/>
                    <a:pt x="99853" y="2000250"/>
                  </a:cubicBezTo>
                  <a:cubicBezTo>
                    <a:pt x="106692" y="2003289"/>
                    <a:pt x="114715" y="2002086"/>
                    <a:pt x="122078" y="2003425"/>
                  </a:cubicBezTo>
                  <a:cubicBezTo>
                    <a:pt x="126371" y="2004206"/>
                    <a:pt x="130692" y="2005068"/>
                    <a:pt x="134778" y="2006600"/>
                  </a:cubicBezTo>
                  <a:cubicBezTo>
                    <a:pt x="139210" y="2008262"/>
                    <a:pt x="142927" y="2011650"/>
                    <a:pt x="147478" y="2012950"/>
                  </a:cubicBezTo>
                  <a:cubicBezTo>
                    <a:pt x="157856" y="2015915"/>
                    <a:pt x="179228" y="2019300"/>
                    <a:pt x="179228" y="2019300"/>
                  </a:cubicBezTo>
                  <a:cubicBezTo>
                    <a:pt x="185578" y="2023533"/>
                    <a:pt x="195865" y="2024760"/>
                    <a:pt x="198278" y="2032000"/>
                  </a:cubicBezTo>
                  <a:cubicBezTo>
                    <a:pt x="202511" y="2044700"/>
                    <a:pt x="198278" y="2040467"/>
                    <a:pt x="210978" y="2044700"/>
                  </a:cubicBezTo>
                  <a:cubicBezTo>
                    <a:pt x="213095" y="2047875"/>
                    <a:pt x="215621" y="2050812"/>
                    <a:pt x="217328" y="2054225"/>
                  </a:cubicBezTo>
                  <a:cubicBezTo>
                    <a:pt x="218825" y="2057218"/>
                    <a:pt x="218558" y="2061027"/>
                    <a:pt x="220503" y="2063750"/>
                  </a:cubicBezTo>
                  <a:cubicBezTo>
                    <a:pt x="223983" y="2068622"/>
                    <a:pt x="228970" y="2072217"/>
                    <a:pt x="233203" y="2076450"/>
                  </a:cubicBezTo>
                  <a:cubicBezTo>
                    <a:pt x="240729" y="2099027"/>
                    <a:pt x="236378" y="2082628"/>
                    <a:pt x="236378" y="2127250"/>
                  </a:cubicBezTo>
                </a:path>
              </a:pathLst>
            </a:custGeom>
            <a:ln w="38100" cmpd="sng">
              <a:solidFill>
                <a:srgbClr val="E600B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Tree>
    <p:extLst>
      <p:ext uri="{BB962C8B-B14F-4D97-AF65-F5344CB8AC3E}">
        <p14:creationId xmlns:p14="http://schemas.microsoft.com/office/powerpoint/2010/main" val="394578341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lan Vieux Por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61" y="59073"/>
            <a:ext cx="4751999" cy="6732509"/>
          </a:xfrm>
          <a:prstGeom prst="rect">
            <a:avLst/>
          </a:prstGeom>
          <a:ln w="12700" cmpd="sng">
            <a:solidFill>
              <a:schemeClr val="tx1"/>
            </a:solidFill>
          </a:ln>
        </p:spPr>
      </p:pic>
      <p:sp>
        <p:nvSpPr>
          <p:cNvPr id="4" name="Connecteur 3"/>
          <p:cNvSpPr>
            <a:spLocks/>
          </p:cNvSpPr>
          <p:nvPr/>
        </p:nvSpPr>
        <p:spPr>
          <a:xfrm>
            <a:off x="2040728" y="1633754"/>
            <a:ext cx="215997" cy="201908"/>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Connecteur 4"/>
          <p:cNvSpPr/>
          <p:nvPr/>
        </p:nvSpPr>
        <p:spPr>
          <a:xfrm>
            <a:off x="869802" y="325738"/>
            <a:ext cx="1358633" cy="1223346"/>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Connecteur 5"/>
          <p:cNvSpPr>
            <a:spLocks noChangeAspect="1"/>
          </p:cNvSpPr>
          <p:nvPr/>
        </p:nvSpPr>
        <p:spPr>
          <a:xfrm>
            <a:off x="3498461" y="2946261"/>
            <a:ext cx="216544" cy="201455"/>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a:off x="2160669" y="336704"/>
            <a:ext cx="1505857" cy="646331"/>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Gare</a:t>
            </a:r>
            <a:r>
              <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rPr>
              <a:t/>
            </a:r>
            <a:br>
              <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rPr>
            </a:b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Saint-Charles</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12" name="ZoneTexte 11"/>
          <p:cNvSpPr txBox="1"/>
          <p:nvPr/>
        </p:nvSpPr>
        <p:spPr>
          <a:xfrm>
            <a:off x="-58344" y="1754906"/>
            <a:ext cx="2464539" cy="646331"/>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Grand Hôtel de Russie et d’Angleterre</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2" name="ZoneTexte 1"/>
          <p:cNvSpPr txBox="1"/>
          <p:nvPr/>
        </p:nvSpPr>
        <p:spPr>
          <a:xfrm>
            <a:off x="5464064" y="1637987"/>
            <a:ext cx="3130761" cy="2062103"/>
          </a:xfrm>
          <a:prstGeom prst="rect">
            <a:avLst/>
          </a:prstGeom>
          <a:noFill/>
        </p:spPr>
        <p:txBody>
          <a:bodyPr wrap="square" rtlCol="0">
            <a:spAutoFit/>
          </a:bodyPr>
          <a:lstStyle/>
          <a:p>
            <a:pPr algn="ctr"/>
            <a:r>
              <a:rPr lang="fr-FR" sz="3200" dirty="0" smtClean="0"/>
              <a:t>Lieux fréquentés par </a:t>
            </a:r>
            <a:r>
              <a:rPr lang="fr-FR" sz="3200" dirty="0"/>
              <a:t>K</a:t>
            </a:r>
            <a:r>
              <a:rPr lang="fr-FR" sz="3200" dirty="0" smtClean="0"/>
              <a:t>atherine durant ces quelques jours...</a:t>
            </a:r>
            <a:endParaRPr lang="fr-FR" sz="3200" dirty="0"/>
          </a:p>
        </p:txBody>
      </p:sp>
      <p:sp>
        <p:nvSpPr>
          <p:cNvPr id="14" name="ZoneTexte 13"/>
          <p:cNvSpPr txBox="1"/>
          <p:nvPr/>
        </p:nvSpPr>
        <p:spPr>
          <a:xfrm>
            <a:off x="2049194" y="2842885"/>
            <a:ext cx="1505718" cy="369332"/>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Agence Cook</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15" name="Connecteur 14"/>
          <p:cNvSpPr>
            <a:spLocks noChangeAspect="1"/>
          </p:cNvSpPr>
          <p:nvPr/>
        </p:nvSpPr>
        <p:spPr>
          <a:xfrm>
            <a:off x="3554912" y="2366295"/>
            <a:ext cx="216544" cy="201455"/>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ZoneTexte 15"/>
          <p:cNvSpPr txBox="1"/>
          <p:nvPr/>
        </p:nvSpPr>
        <p:spPr>
          <a:xfrm>
            <a:off x="2959797" y="2017248"/>
            <a:ext cx="1757715" cy="369332"/>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Café de Noailles</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13" name="Connecteur 12"/>
          <p:cNvSpPr>
            <a:spLocks noChangeAspect="1"/>
          </p:cNvSpPr>
          <p:nvPr/>
        </p:nvSpPr>
        <p:spPr>
          <a:xfrm>
            <a:off x="3281917" y="4851403"/>
            <a:ext cx="184541" cy="171682"/>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6"/>
          <p:cNvSpPr txBox="1"/>
          <p:nvPr/>
        </p:nvSpPr>
        <p:spPr>
          <a:xfrm>
            <a:off x="1651001" y="4722484"/>
            <a:ext cx="1656317" cy="369332"/>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Café de France</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Tree>
    <p:extLst>
      <p:ext uri="{BB962C8B-B14F-4D97-AF65-F5344CB8AC3E}">
        <p14:creationId xmlns:p14="http://schemas.microsoft.com/office/powerpoint/2010/main" val="321115988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1" grpId="0"/>
      <p:bldP spid="12" grpId="0"/>
      <p:bldP spid="14" grpId="0"/>
      <p:bldP spid="15" grpId="0" animBg="1"/>
      <p:bldP spid="16" grpId="0"/>
      <p:bldP spid="13" grpId="0" animBg="1"/>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984" y="5829222"/>
            <a:ext cx="8394752" cy="830997"/>
          </a:xfrm>
          <a:prstGeom prst="rect">
            <a:avLst/>
          </a:prstGeom>
        </p:spPr>
        <p:txBody>
          <a:bodyPr wrap="square">
            <a:spAutoFit/>
          </a:bodyPr>
          <a:lstStyle/>
          <a:p>
            <a:pPr algn="ctr">
              <a:spcAft>
                <a:spcPts val="1200"/>
              </a:spcAft>
            </a:pPr>
            <a:r>
              <a:rPr lang="fr-FR" sz="2400" dirty="0" smtClean="0">
                <a:cs typeface="Britannic Bold"/>
              </a:rPr>
              <a:t>Le Grand Hôtel de Russie et d’Angleterre où Katherine descend deux nuits, les dimanche 17 et lundi 18 mars 1918.</a:t>
            </a:r>
            <a:endParaRPr lang="fr-FR" sz="2400" dirty="0">
              <a:cs typeface="Britannic Bold"/>
            </a:endParaRPr>
          </a:p>
        </p:txBody>
      </p:sp>
      <p:pic>
        <p:nvPicPr>
          <p:cNvPr id="3" name="Image 2" descr="Hôtel de Russie 1 (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51688"/>
            <a:ext cx="9036000" cy="5726221"/>
          </a:xfrm>
          <a:prstGeom prst="rect">
            <a:avLst/>
          </a:prstGeom>
          <a:ln w="12700" cmpd="sng">
            <a:solidFill>
              <a:srgbClr val="000000"/>
            </a:solidFill>
          </a:ln>
        </p:spPr>
      </p:pic>
    </p:spTree>
    <p:extLst>
      <p:ext uri="{BB962C8B-B14F-4D97-AF65-F5344CB8AC3E}">
        <p14:creationId xmlns:p14="http://schemas.microsoft.com/office/powerpoint/2010/main" val="181341513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ôtel de Russie 2 (1).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1688" y="50756"/>
            <a:ext cx="9036000" cy="5839368"/>
          </a:xfrm>
          <a:prstGeom prst="rect">
            <a:avLst/>
          </a:prstGeom>
          <a:ln w="12700" cmpd="sng">
            <a:solidFill>
              <a:schemeClr val="tx1"/>
            </a:solidFill>
          </a:ln>
        </p:spPr>
      </p:pic>
      <p:sp>
        <p:nvSpPr>
          <p:cNvPr id="3" name="ZoneTexte 2"/>
          <p:cNvSpPr txBox="1"/>
          <p:nvPr/>
        </p:nvSpPr>
        <p:spPr>
          <a:xfrm>
            <a:off x="51688" y="5919660"/>
            <a:ext cx="9036000" cy="769441"/>
          </a:xfrm>
          <a:prstGeom prst="rect">
            <a:avLst/>
          </a:prstGeom>
          <a:noFill/>
        </p:spPr>
        <p:txBody>
          <a:bodyPr wrap="square" rtlCol="0">
            <a:spAutoFit/>
          </a:bodyPr>
          <a:lstStyle/>
          <a:p>
            <a:r>
              <a:rPr lang="fr-FR" sz="2000" dirty="0" smtClean="0"/>
              <a:t>« Je passe la nuit à l’Hôtel de Russie, c’est bien, c’est propre. J’ai un livre : </a:t>
            </a:r>
            <a:r>
              <a:rPr lang="fr-FR" sz="2000" i="1" dirty="0" smtClean="0"/>
              <a:t>Elle et Lui</a:t>
            </a:r>
            <a:r>
              <a:rPr lang="fr-FR" sz="2000" dirty="0" smtClean="0"/>
              <a:t>. »</a:t>
            </a:r>
          </a:p>
          <a:p>
            <a:pPr algn="r"/>
            <a:endParaRPr lang="fr-FR" sz="800" i="1" dirty="0" smtClean="0"/>
          </a:p>
          <a:p>
            <a:pPr algn="r"/>
            <a:r>
              <a:rPr lang="fr-FR" sz="1600" i="1" dirty="0" smtClean="0"/>
              <a:t>Lettre à JMM, 18 mars 1918, écrite du Café de Noailles</a:t>
            </a:r>
            <a:endParaRPr lang="fr-FR" sz="1600" i="1" dirty="0"/>
          </a:p>
        </p:txBody>
      </p:sp>
    </p:spTree>
    <p:extLst>
      <p:ext uri="{BB962C8B-B14F-4D97-AF65-F5344CB8AC3E}">
        <p14:creationId xmlns:p14="http://schemas.microsoft.com/office/powerpoint/2010/main" val="310268434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74036" y="1498976"/>
            <a:ext cx="6652867" cy="2516073"/>
          </a:xfrm>
          <a:prstGeom prst="rect">
            <a:avLst/>
          </a:prstGeom>
          <a:noFill/>
        </p:spPr>
        <p:txBody>
          <a:bodyPr wrap="square" rtlCol="0">
            <a:spAutoFit/>
          </a:bodyPr>
          <a:lstStyle/>
          <a:p>
            <a:pPr algn="ctr">
              <a:lnSpc>
                <a:spcPct val="150000"/>
              </a:lnSpc>
            </a:pPr>
            <a:r>
              <a:rPr lang="fr-FR" sz="5400" dirty="0" smtClean="0">
                <a:latin typeface="Britannic Bold"/>
                <a:cs typeface="Britannic Bold"/>
              </a:rPr>
              <a:t>L’anecdote</a:t>
            </a:r>
            <a:br>
              <a:rPr lang="fr-FR" sz="5400" dirty="0" smtClean="0">
                <a:latin typeface="Britannic Bold"/>
                <a:cs typeface="Britannic Bold"/>
              </a:rPr>
            </a:br>
            <a:r>
              <a:rPr lang="fr-FR" sz="5400" dirty="0" smtClean="0">
                <a:latin typeface="Britannic Bold"/>
                <a:cs typeface="Britannic Bold"/>
              </a:rPr>
              <a:t>du </a:t>
            </a:r>
            <a:r>
              <a:rPr lang="fr-FR" sz="5400" i="1" dirty="0" smtClean="0">
                <a:latin typeface="Britannic Bold"/>
                <a:cs typeface="Britannic Bold"/>
              </a:rPr>
              <a:t>Genêt Fleuri </a:t>
            </a:r>
            <a:r>
              <a:rPr lang="fr-FR" sz="5400" dirty="0" smtClean="0">
                <a:latin typeface="Britannic Bold"/>
                <a:cs typeface="Britannic Bold"/>
              </a:rPr>
              <a:t>...</a:t>
            </a:r>
            <a:endParaRPr lang="fr-FR" sz="5400" dirty="0">
              <a:latin typeface="Britannic Bold"/>
              <a:cs typeface="Britannic Bold"/>
            </a:endParaRPr>
          </a:p>
        </p:txBody>
      </p:sp>
    </p:spTree>
    <p:extLst>
      <p:ext uri="{BB962C8B-B14F-4D97-AF65-F5344CB8AC3E}">
        <p14:creationId xmlns:p14="http://schemas.microsoft.com/office/powerpoint/2010/main" val="19043824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pture d’écran 2018-02-18 à 21.01.31.pn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4340" r="2421"/>
          <a:stretch/>
        </p:blipFill>
        <p:spPr>
          <a:xfrm>
            <a:off x="106803" y="89671"/>
            <a:ext cx="4885369" cy="6672705"/>
          </a:xfrm>
          <a:prstGeom prst="rect">
            <a:avLst/>
          </a:prstGeom>
          <a:ln w="12700" cmpd="sng">
            <a:solidFill>
              <a:schemeClr val="tx1"/>
            </a:solidFill>
          </a:ln>
        </p:spPr>
      </p:pic>
      <p:sp>
        <p:nvSpPr>
          <p:cNvPr id="2" name="ZoneTexte 1"/>
          <p:cNvSpPr txBox="1"/>
          <p:nvPr/>
        </p:nvSpPr>
        <p:spPr>
          <a:xfrm>
            <a:off x="5263393" y="710303"/>
            <a:ext cx="3656835" cy="3247043"/>
          </a:xfrm>
          <a:prstGeom prst="rect">
            <a:avLst/>
          </a:prstGeom>
          <a:noFill/>
          <a:ln>
            <a:noFill/>
          </a:ln>
        </p:spPr>
        <p:txBody>
          <a:bodyPr wrap="square" rtlCol="0">
            <a:spAutoFit/>
          </a:bodyPr>
          <a:lstStyle/>
          <a:p>
            <a:pPr algn="just">
              <a:lnSpc>
                <a:spcPts val="3580"/>
              </a:lnSpc>
              <a:spcAft>
                <a:spcPts val="1200"/>
              </a:spcAft>
            </a:pPr>
            <a:r>
              <a:rPr lang="fr-FR" sz="2400" dirty="0" smtClean="0">
                <a:cs typeface="Britannic Bold"/>
              </a:rPr>
              <a:t>« Je me suis acheté un flacon de </a:t>
            </a:r>
            <a:r>
              <a:rPr lang="fr-FR" sz="2400" i="1" dirty="0" smtClean="0">
                <a:cs typeface="Britannic Bold"/>
              </a:rPr>
              <a:t>Genêt Fleuri </a:t>
            </a:r>
            <a:r>
              <a:rPr lang="fr-FR" sz="2400" dirty="0" smtClean="0">
                <a:cs typeface="Britannic Bold"/>
              </a:rPr>
              <a:t>(beaucoup trop cher pour moi), si bien que je serai une petite mariée toute parfumée. »</a:t>
            </a:r>
          </a:p>
          <a:p>
            <a:pPr algn="r">
              <a:spcAft>
                <a:spcPts val="1200"/>
              </a:spcAft>
            </a:pPr>
            <a:r>
              <a:rPr lang="fr-FR" sz="1600" i="1" dirty="0" smtClean="0">
                <a:cs typeface="Britannic Bold"/>
              </a:rPr>
              <a:t>Lettre à JMM, 19 mars 1918</a:t>
            </a:r>
          </a:p>
        </p:txBody>
      </p:sp>
      <p:sp>
        <p:nvSpPr>
          <p:cNvPr id="4" name="Rectangle 3"/>
          <p:cNvSpPr/>
          <p:nvPr/>
        </p:nvSpPr>
        <p:spPr>
          <a:xfrm>
            <a:off x="5053376" y="5839046"/>
            <a:ext cx="3484339" cy="923330"/>
          </a:xfrm>
          <a:prstGeom prst="rect">
            <a:avLst/>
          </a:prstGeom>
        </p:spPr>
        <p:txBody>
          <a:bodyPr wrap="square">
            <a:spAutoFit/>
          </a:bodyPr>
          <a:lstStyle/>
          <a:p>
            <a:r>
              <a:rPr lang="fr-FR" dirty="0">
                <a:cs typeface="Britannic Bold"/>
              </a:rPr>
              <a:t>Parfums BURVAL </a:t>
            </a:r>
          </a:p>
          <a:p>
            <a:r>
              <a:rPr lang="fr-FR" dirty="0" smtClean="0">
                <a:cs typeface="Britannic Bold"/>
              </a:rPr>
              <a:t>6</a:t>
            </a:r>
            <a:r>
              <a:rPr lang="fr-FR" dirty="0">
                <a:cs typeface="Britannic Bold"/>
              </a:rPr>
              <a:t>, rue de </a:t>
            </a:r>
            <a:r>
              <a:rPr lang="fr-FR" dirty="0" smtClean="0">
                <a:cs typeface="Britannic Bold"/>
              </a:rPr>
              <a:t>Madrid</a:t>
            </a:r>
            <a:r>
              <a:rPr lang="fr-FR" dirty="0">
                <a:cs typeface="Britannic Bold"/>
              </a:rPr>
              <a:t> </a:t>
            </a:r>
            <a:r>
              <a:rPr lang="fr-FR" dirty="0" smtClean="0">
                <a:cs typeface="Britannic Bold"/>
              </a:rPr>
              <a:t>- 75008 </a:t>
            </a:r>
            <a:r>
              <a:rPr lang="fr-FR" dirty="0">
                <a:cs typeface="Britannic Bold"/>
              </a:rPr>
              <a:t>Paris</a:t>
            </a:r>
          </a:p>
          <a:p>
            <a:r>
              <a:rPr lang="fr-FR" dirty="0" smtClean="0">
                <a:cs typeface="Britannic Bold"/>
              </a:rPr>
              <a:t>Créés </a:t>
            </a:r>
            <a:r>
              <a:rPr lang="fr-FR" dirty="0">
                <a:cs typeface="Britannic Bold"/>
              </a:rPr>
              <a:t>en 1922 par Jean-Luc </a:t>
            </a:r>
            <a:r>
              <a:rPr lang="fr-FR" dirty="0" err="1">
                <a:cs typeface="Britannic Bold"/>
              </a:rPr>
              <a:t>Valli</a:t>
            </a:r>
            <a:endParaRPr lang="fr-FR" dirty="0">
              <a:cs typeface="Britannic Bold"/>
            </a:endParaRPr>
          </a:p>
        </p:txBody>
      </p:sp>
      <p:sp>
        <p:nvSpPr>
          <p:cNvPr id="6" name="Rectangle 5"/>
          <p:cNvSpPr/>
          <p:nvPr/>
        </p:nvSpPr>
        <p:spPr>
          <a:xfrm>
            <a:off x="2996703" y="6465304"/>
            <a:ext cx="2056673" cy="338554"/>
          </a:xfrm>
          <a:prstGeom prst="rect">
            <a:avLst/>
          </a:prstGeom>
        </p:spPr>
        <p:txBody>
          <a:bodyPr wrap="none">
            <a:spAutoFit/>
          </a:bodyPr>
          <a:lstStyle/>
          <a:p>
            <a:pPr algn="ctr">
              <a:spcAft>
                <a:spcPts val="1200"/>
              </a:spcAft>
            </a:pPr>
            <a:r>
              <a:rPr lang="fr-FR" sz="1600" dirty="0" smtClean="0">
                <a:solidFill>
                  <a:srgbClr val="FFFF00"/>
                </a:solidFill>
                <a:latin typeface="Book Antiqua"/>
                <a:ea typeface="Lucida Grande"/>
                <a:cs typeface="Book Antiqua"/>
              </a:rPr>
              <a:t>© </a:t>
            </a:r>
            <a:r>
              <a:rPr lang="fr-FR" sz="1600" dirty="0" err="1" smtClean="0">
                <a:solidFill>
                  <a:srgbClr val="FFFF00"/>
                </a:solidFill>
                <a:cs typeface="Britannic Bold"/>
              </a:rPr>
              <a:t>Lombrail</a:t>
            </a:r>
            <a:r>
              <a:rPr lang="fr-FR" sz="1600" dirty="0" err="1">
                <a:solidFill>
                  <a:srgbClr val="FFFF00"/>
                </a:solidFill>
                <a:cs typeface="Britannic Bold"/>
              </a:rPr>
              <a:t>-Teucquam</a:t>
            </a:r>
            <a:endParaRPr lang="fr-FR" sz="1600" dirty="0">
              <a:solidFill>
                <a:srgbClr val="FFFF00"/>
              </a:solidFill>
              <a:cs typeface="Britannic Bold"/>
            </a:endParaRPr>
          </a:p>
        </p:txBody>
      </p:sp>
    </p:spTree>
    <p:extLst>
      <p:ext uri="{BB962C8B-B14F-4D97-AF65-F5344CB8AC3E}">
        <p14:creationId xmlns:p14="http://schemas.microsoft.com/office/powerpoint/2010/main" val="286346993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2022" y="689601"/>
            <a:ext cx="8002195" cy="4485844"/>
          </a:xfrm>
          <a:prstGeom prst="rect">
            <a:avLst/>
          </a:prstGeom>
        </p:spPr>
        <p:txBody>
          <a:bodyPr wrap="square">
            <a:spAutoFit/>
          </a:bodyPr>
          <a:lstStyle/>
          <a:p>
            <a:pPr algn="ctr">
              <a:spcAft>
                <a:spcPts val="1200"/>
              </a:spcAft>
            </a:pPr>
            <a:endParaRPr lang="fr-FR" sz="2800" dirty="0">
              <a:cs typeface="Britannic Bold"/>
            </a:endParaRPr>
          </a:p>
          <a:p>
            <a:pPr algn="ctr">
              <a:spcAft>
                <a:spcPts val="600"/>
              </a:spcAft>
            </a:pPr>
            <a:r>
              <a:rPr lang="fr-FR" sz="2800" dirty="0">
                <a:cs typeface="Britannic Bold"/>
              </a:rPr>
              <a:t>Cette citation appelle deux remarques </a:t>
            </a:r>
            <a:r>
              <a:rPr lang="fr-FR" sz="2800" dirty="0" smtClean="0">
                <a:cs typeface="Britannic Bold"/>
              </a:rPr>
              <a:t>:</a:t>
            </a:r>
          </a:p>
          <a:p>
            <a:pPr algn="ctr">
              <a:spcAft>
                <a:spcPts val="3000"/>
              </a:spcAft>
            </a:pPr>
            <a:endParaRPr lang="fr-FR" sz="1400" dirty="0">
              <a:cs typeface="Britannic Bold"/>
            </a:endParaRPr>
          </a:p>
          <a:p>
            <a:pPr marL="87313" indent="177800" algn="just">
              <a:spcAft>
                <a:spcPts val="2400"/>
              </a:spcAft>
              <a:buFont typeface="Arial"/>
              <a:buChar char="•"/>
            </a:pPr>
            <a:r>
              <a:rPr lang="fr-FR" sz="2800" dirty="0">
                <a:cs typeface="Britannic Bold"/>
              </a:rPr>
              <a:t>Soit </a:t>
            </a:r>
            <a:r>
              <a:rPr lang="fr-FR" sz="2800" dirty="0" err="1">
                <a:cs typeface="Britannic Bold"/>
              </a:rPr>
              <a:t>Burval</a:t>
            </a:r>
            <a:r>
              <a:rPr lang="fr-FR" sz="2800" dirty="0">
                <a:cs typeface="Britannic Bold"/>
              </a:rPr>
              <a:t> existait avant 1922</a:t>
            </a:r>
          </a:p>
          <a:p>
            <a:pPr marL="87313" indent="177800" algn="just">
              <a:lnSpc>
                <a:spcPts val="3780"/>
              </a:lnSpc>
              <a:spcAft>
                <a:spcPts val="600"/>
              </a:spcAft>
              <a:buFont typeface="Arial"/>
              <a:buChar char="•"/>
            </a:pPr>
            <a:r>
              <a:rPr lang="fr-FR" sz="2800" dirty="0">
                <a:cs typeface="Britannic Bold"/>
              </a:rPr>
              <a:t>Soit </a:t>
            </a:r>
            <a:r>
              <a:rPr lang="fr-FR" sz="2800" i="1" dirty="0">
                <a:cs typeface="Britannic Bold"/>
              </a:rPr>
              <a:t>Genêt Fleuri</a:t>
            </a:r>
            <a:r>
              <a:rPr lang="fr-FR" sz="2800" dirty="0">
                <a:cs typeface="Britannic Bold"/>
              </a:rPr>
              <a:t> était commercialisé par une autre maison (disparue après guerre ?) et </a:t>
            </a:r>
            <a:r>
              <a:rPr lang="fr-FR" sz="2800" dirty="0" err="1">
                <a:cs typeface="Britannic Bold"/>
              </a:rPr>
              <a:t>Burval</a:t>
            </a:r>
            <a:r>
              <a:rPr lang="fr-FR" sz="2800" dirty="0">
                <a:cs typeface="Britannic Bold"/>
              </a:rPr>
              <a:t> a repris l’appellation (en modifiant, peut-être, le parfum ?)</a:t>
            </a:r>
          </a:p>
          <a:p>
            <a:pPr marL="285750" indent="-285750" algn="ctr">
              <a:spcAft>
                <a:spcPts val="1200"/>
              </a:spcAft>
              <a:buFont typeface="Arial"/>
              <a:buChar char="•"/>
            </a:pPr>
            <a:endParaRPr lang="fr-FR" sz="2800" dirty="0">
              <a:cs typeface="Britannic Bold"/>
            </a:endParaRPr>
          </a:p>
        </p:txBody>
      </p:sp>
    </p:spTree>
    <p:extLst>
      <p:ext uri="{BB962C8B-B14F-4D97-AF65-F5344CB8AC3E}">
        <p14:creationId xmlns:p14="http://schemas.microsoft.com/office/powerpoint/2010/main" val="146103234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36436" y="1114178"/>
            <a:ext cx="3924197" cy="4308872"/>
          </a:xfrm>
          <a:prstGeom prst="rect">
            <a:avLst/>
          </a:prstGeom>
        </p:spPr>
        <p:txBody>
          <a:bodyPr wrap="square">
            <a:spAutoFit/>
          </a:bodyPr>
          <a:lstStyle/>
          <a:p>
            <a:pPr indent="177800" algn="just">
              <a:spcAft>
                <a:spcPts val="1200"/>
              </a:spcAft>
            </a:pPr>
            <a:r>
              <a:rPr lang="fr-FR" sz="2400" dirty="0">
                <a:cs typeface="Britannic Bold"/>
              </a:rPr>
              <a:t>André </a:t>
            </a:r>
            <a:r>
              <a:rPr lang="fr-FR" sz="2400" dirty="0" err="1">
                <a:cs typeface="Britannic Bold"/>
              </a:rPr>
              <a:t>Jollivet</a:t>
            </a:r>
            <a:r>
              <a:rPr lang="fr-FR" sz="2400" dirty="0">
                <a:cs typeface="Britannic Bold"/>
              </a:rPr>
              <a:t> (artiste verrier actif entre 1920 et 1959) a dessiné pour les parfums </a:t>
            </a:r>
            <a:r>
              <a:rPr lang="fr-FR" sz="2400" dirty="0" err="1">
                <a:cs typeface="Britannic Bold"/>
              </a:rPr>
              <a:t>Burval</a:t>
            </a:r>
            <a:r>
              <a:rPr lang="fr-FR" sz="2400" dirty="0">
                <a:cs typeface="Britannic Bold"/>
              </a:rPr>
              <a:t> des flacons imitant des </a:t>
            </a:r>
            <a:r>
              <a:rPr lang="fr-FR" sz="2400" dirty="0" smtClean="0">
                <a:cs typeface="Britannic Bold"/>
              </a:rPr>
              <a:t>briquets.</a:t>
            </a:r>
          </a:p>
          <a:p>
            <a:pPr indent="177800" algn="just">
              <a:spcAft>
                <a:spcPts val="1200"/>
              </a:spcAft>
            </a:pPr>
            <a:r>
              <a:rPr lang="fr-FR" sz="2400" dirty="0" smtClean="0">
                <a:cs typeface="Britannic Bold"/>
              </a:rPr>
              <a:t>Les </a:t>
            </a:r>
            <a:r>
              <a:rPr lang="fr-FR" sz="2400" dirty="0">
                <a:cs typeface="Britannic Bold"/>
              </a:rPr>
              <a:t>capsules en verre moulé sont richement décorées de motifs floraux ou d’animaux fantastiques, prolongeant ainsi la forme globale des flaconnages.</a:t>
            </a:r>
          </a:p>
        </p:txBody>
      </p:sp>
      <p:pic>
        <p:nvPicPr>
          <p:cNvPr id="2" name="Image 1" descr="Jollivet 2 (1).jp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118141" y="103378"/>
            <a:ext cx="4230959" cy="6660475"/>
          </a:xfrm>
          <a:prstGeom prst="rect">
            <a:avLst/>
          </a:prstGeom>
          <a:ln w="57150" cmpd="sng">
            <a:solidFill>
              <a:srgbClr val="0000FF"/>
            </a:solidFill>
          </a:ln>
        </p:spPr>
      </p:pic>
    </p:spTree>
    <p:extLst>
      <p:ext uri="{BB962C8B-B14F-4D97-AF65-F5344CB8AC3E}">
        <p14:creationId xmlns:p14="http://schemas.microsoft.com/office/powerpoint/2010/main" val="280150150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274" y="1403701"/>
            <a:ext cx="8550522" cy="2641749"/>
          </a:xfrm>
          <a:prstGeom prst="rect">
            <a:avLst/>
          </a:prstGeom>
        </p:spPr>
        <p:txBody>
          <a:bodyPr wrap="square">
            <a:spAutoFit/>
          </a:bodyPr>
          <a:lstStyle/>
          <a:p>
            <a:pPr algn="ctr">
              <a:lnSpc>
                <a:spcPct val="150000"/>
              </a:lnSpc>
            </a:pPr>
            <a:r>
              <a:rPr lang="fr-FR" sz="2800" dirty="0">
                <a:latin typeface="Avenir Black"/>
                <a:cs typeface="Avenir Black"/>
              </a:rPr>
              <a:t>Mes plus vifs </a:t>
            </a:r>
            <a:r>
              <a:rPr lang="fr-FR" sz="2800" dirty="0" smtClean="0">
                <a:latin typeface="Avenir Black"/>
                <a:cs typeface="Avenir Black"/>
              </a:rPr>
              <a:t>remerciements</a:t>
            </a:r>
            <a:br>
              <a:rPr lang="fr-FR" sz="2800" dirty="0" smtClean="0">
                <a:latin typeface="Avenir Black"/>
                <a:cs typeface="Avenir Black"/>
              </a:rPr>
            </a:br>
            <a:r>
              <a:rPr lang="fr-FR" sz="2800" dirty="0" smtClean="0">
                <a:latin typeface="Avenir Black"/>
                <a:cs typeface="Avenir Black"/>
              </a:rPr>
              <a:t>à </a:t>
            </a:r>
            <a:r>
              <a:rPr lang="fr-FR" sz="2800" dirty="0">
                <a:latin typeface="Avenir Black"/>
                <a:cs typeface="Avenir Black"/>
              </a:rPr>
              <a:t>Monsieur Jean-Marie Martin-</a:t>
            </a:r>
            <a:r>
              <a:rPr lang="fr-FR" sz="2800" dirty="0" err="1" smtClean="0">
                <a:latin typeface="Avenir Black"/>
                <a:cs typeface="Avenir Black"/>
              </a:rPr>
              <a:t>Hattemberg</a:t>
            </a:r>
            <a:r>
              <a:rPr lang="fr-FR" sz="2800" dirty="0" smtClean="0">
                <a:latin typeface="Avenir Black"/>
                <a:cs typeface="Avenir Black"/>
              </a:rPr>
              <a:t> </a:t>
            </a:r>
            <a:r>
              <a:rPr lang="fr-FR" sz="2800" dirty="0">
                <a:latin typeface="Avenir Black"/>
                <a:cs typeface="Avenir Black"/>
              </a:rPr>
              <a:t>E</a:t>
            </a:r>
            <a:r>
              <a:rPr lang="fr-FR" sz="2800" dirty="0" smtClean="0">
                <a:latin typeface="Avenir Black"/>
                <a:cs typeface="Avenir Black"/>
              </a:rPr>
              <a:t>xpert </a:t>
            </a:r>
            <a:r>
              <a:rPr lang="fr-FR" sz="2800" dirty="0">
                <a:latin typeface="Avenir Black"/>
                <a:cs typeface="Avenir Black"/>
              </a:rPr>
              <a:t>près la cour d’appel de </a:t>
            </a:r>
            <a:r>
              <a:rPr lang="fr-FR" sz="2800" dirty="0" smtClean="0">
                <a:latin typeface="Avenir Black"/>
                <a:cs typeface="Avenir Black"/>
              </a:rPr>
              <a:t>Versailles</a:t>
            </a:r>
            <a:br>
              <a:rPr lang="fr-FR" sz="2800" dirty="0" smtClean="0">
                <a:latin typeface="Avenir Black"/>
                <a:cs typeface="Avenir Black"/>
              </a:rPr>
            </a:br>
            <a:r>
              <a:rPr lang="fr-FR" sz="2800" dirty="0" smtClean="0">
                <a:latin typeface="Avenir Black"/>
                <a:cs typeface="Avenir Black"/>
              </a:rPr>
              <a:t>Art &amp; Patrimoine </a:t>
            </a:r>
            <a:r>
              <a:rPr lang="fr-FR" sz="2800" dirty="0">
                <a:latin typeface="Avenir Black"/>
                <a:cs typeface="Avenir Black"/>
              </a:rPr>
              <a:t>de la parfumerie au </a:t>
            </a:r>
            <a:r>
              <a:rPr lang="fr-FR" sz="2800">
                <a:latin typeface="Avenir Black"/>
                <a:cs typeface="Avenir Black"/>
              </a:rPr>
              <a:t>XXe </a:t>
            </a:r>
            <a:r>
              <a:rPr lang="fr-FR" sz="2800" smtClean="0">
                <a:latin typeface="Avenir Black"/>
                <a:cs typeface="Avenir Black"/>
              </a:rPr>
              <a:t>siècle</a:t>
            </a:r>
            <a:endParaRPr lang="fr-FR" sz="2800" dirty="0">
              <a:latin typeface="Avenir Black"/>
              <a:cs typeface="Avenir Black"/>
            </a:endParaRPr>
          </a:p>
        </p:txBody>
      </p:sp>
    </p:spTree>
    <p:extLst>
      <p:ext uri="{BB962C8B-B14F-4D97-AF65-F5344CB8AC3E}">
        <p14:creationId xmlns:p14="http://schemas.microsoft.com/office/powerpoint/2010/main" val="7604851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Gare Fantaisie Départ (1).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1688" y="53974"/>
            <a:ext cx="9036000" cy="5894632"/>
          </a:xfrm>
          <a:prstGeom prst="rect">
            <a:avLst/>
          </a:prstGeom>
          <a:ln w="12700" cmpd="sng">
            <a:solidFill>
              <a:schemeClr val="tx1"/>
            </a:solidFill>
          </a:ln>
        </p:spPr>
      </p:pic>
      <p:sp>
        <p:nvSpPr>
          <p:cNvPr id="4" name="ZoneTexte 3"/>
          <p:cNvSpPr txBox="1"/>
          <p:nvPr/>
        </p:nvSpPr>
        <p:spPr>
          <a:xfrm>
            <a:off x="317506" y="6091898"/>
            <a:ext cx="8565289" cy="492443"/>
          </a:xfrm>
          <a:prstGeom prst="rect">
            <a:avLst/>
          </a:prstGeom>
          <a:noFill/>
        </p:spPr>
        <p:txBody>
          <a:bodyPr wrap="square" rtlCol="0">
            <a:spAutoFit/>
          </a:bodyPr>
          <a:lstStyle/>
          <a:p>
            <a:pPr algn="ctr"/>
            <a:r>
              <a:rPr lang="fr-FR" sz="2600" dirty="0" smtClean="0"/>
              <a:t>Katherine prend le train de Paris jeudi 21 mars 1918 à 19h15...</a:t>
            </a:r>
            <a:endParaRPr lang="fr-FR" sz="2600" dirty="0"/>
          </a:p>
        </p:txBody>
      </p:sp>
    </p:spTree>
    <p:extLst>
      <p:ext uri="{BB962C8B-B14F-4D97-AF65-F5344CB8AC3E}">
        <p14:creationId xmlns:p14="http://schemas.microsoft.com/office/powerpoint/2010/main" val="19326999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5520" y="391319"/>
            <a:ext cx="8216403" cy="5801588"/>
          </a:xfrm>
          <a:prstGeom prst="rect">
            <a:avLst/>
          </a:prstGeom>
          <a:noFill/>
        </p:spPr>
        <p:txBody>
          <a:bodyPr wrap="square" rtlCol="0">
            <a:spAutoFit/>
          </a:bodyPr>
          <a:lstStyle/>
          <a:p>
            <a:pPr algn="ctr">
              <a:lnSpc>
                <a:spcPct val="150000"/>
              </a:lnSpc>
              <a:spcAft>
                <a:spcPts val="1800"/>
              </a:spcAft>
            </a:pPr>
            <a:r>
              <a:rPr lang="fr-FR" sz="4800" dirty="0" smtClean="0">
                <a:latin typeface="Britannic Bold"/>
                <a:cs typeface="Britannic Bold"/>
              </a:rPr>
              <a:t>Merci de votre attention!</a:t>
            </a:r>
          </a:p>
          <a:p>
            <a:pPr algn="ctr">
              <a:lnSpc>
                <a:spcPct val="150000"/>
              </a:lnSpc>
            </a:pPr>
            <a:r>
              <a:rPr lang="fr-FR" sz="4800" dirty="0" smtClean="0">
                <a:latin typeface="Britannic Bold"/>
                <a:cs typeface="Britannic Bold"/>
              </a:rPr>
              <a:t>Je vous donne rendez-vous demain à 16h au même endroit pour la suite du programme</a:t>
            </a:r>
            <a:r>
              <a:rPr lang="mr-IN" sz="4800" dirty="0" smtClean="0">
                <a:latin typeface="Britannic Bold"/>
                <a:cs typeface="Britannic Bold"/>
              </a:rPr>
              <a:t>…</a:t>
            </a:r>
            <a:endParaRPr lang="fr-FR" sz="4800" dirty="0">
              <a:latin typeface="Britannic Bold"/>
              <a:cs typeface="Britannic Bold"/>
            </a:endParaRPr>
          </a:p>
        </p:txBody>
      </p:sp>
    </p:spTree>
    <p:extLst>
      <p:ext uri="{BB962C8B-B14F-4D97-AF65-F5344CB8AC3E}">
        <p14:creationId xmlns:p14="http://schemas.microsoft.com/office/powerpoint/2010/main" val="266055996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gare Marseille femm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32" y="39554"/>
            <a:ext cx="9072000" cy="5789864"/>
          </a:xfrm>
          <a:prstGeom prst="rect">
            <a:avLst/>
          </a:prstGeom>
          <a:ln w="12700" cmpd="sng">
            <a:solidFill>
              <a:schemeClr val="tx1"/>
            </a:solidFill>
          </a:ln>
        </p:spPr>
      </p:pic>
      <p:sp>
        <p:nvSpPr>
          <p:cNvPr id="3" name="ZoneTexte 2"/>
          <p:cNvSpPr txBox="1"/>
          <p:nvPr/>
        </p:nvSpPr>
        <p:spPr>
          <a:xfrm>
            <a:off x="1634356" y="5770346"/>
            <a:ext cx="5982021" cy="1054135"/>
          </a:xfrm>
          <a:prstGeom prst="rect">
            <a:avLst/>
          </a:prstGeom>
          <a:noFill/>
        </p:spPr>
        <p:txBody>
          <a:bodyPr wrap="square" rtlCol="0">
            <a:spAutoFit/>
          </a:bodyPr>
          <a:lstStyle/>
          <a:p>
            <a:pPr algn="ctr">
              <a:spcAft>
                <a:spcPts val="300"/>
              </a:spcAft>
            </a:pPr>
            <a:r>
              <a:rPr lang="fr-FR" sz="3200" dirty="0" smtClean="0">
                <a:latin typeface="Britannic Bold"/>
                <a:cs typeface="Britannic Bold"/>
              </a:rPr>
              <a:t>Court séjour à Marseille</a:t>
            </a:r>
          </a:p>
          <a:p>
            <a:pPr algn="ctr">
              <a:spcAft>
                <a:spcPts val="300"/>
              </a:spcAft>
            </a:pPr>
            <a:r>
              <a:rPr lang="fr-FR" sz="2800" dirty="0" smtClean="0">
                <a:latin typeface="Britannic Bold"/>
                <a:cs typeface="Britannic Bold"/>
              </a:rPr>
              <a:t>Novembre 1915</a:t>
            </a:r>
            <a:endParaRPr lang="fr-FR" sz="2800" dirty="0">
              <a:latin typeface="Britannic Bold"/>
              <a:cs typeface="Britannic Bold"/>
            </a:endParaRPr>
          </a:p>
        </p:txBody>
      </p:sp>
    </p:spTree>
    <p:extLst>
      <p:ext uri="{BB962C8B-B14F-4D97-AF65-F5344CB8AC3E}">
        <p14:creationId xmlns:p14="http://schemas.microsoft.com/office/powerpoint/2010/main" val="293380775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lan Vieux Por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14" y="59859"/>
            <a:ext cx="4751999" cy="6732509"/>
          </a:xfrm>
          <a:prstGeom prst="rect">
            <a:avLst/>
          </a:prstGeom>
          <a:ln w="12700" cmpd="sng">
            <a:solidFill>
              <a:schemeClr val="tx1"/>
            </a:solidFill>
          </a:ln>
        </p:spPr>
      </p:pic>
      <p:sp>
        <p:nvSpPr>
          <p:cNvPr id="2" name="Ellipse 1"/>
          <p:cNvSpPr/>
          <p:nvPr/>
        </p:nvSpPr>
        <p:spPr>
          <a:xfrm>
            <a:off x="875381" y="298042"/>
            <a:ext cx="1278466" cy="1213673"/>
          </a:xfrm>
          <a:prstGeom prst="ellipse">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Ellipse 4"/>
          <p:cNvSpPr>
            <a:spLocks noChangeAspect="1"/>
          </p:cNvSpPr>
          <p:nvPr/>
        </p:nvSpPr>
        <p:spPr>
          <a:xfrm>
            <a:off x="2705902" y="4946036"/>
            <a:ext cx="252000" cy="248650"/>
          </a:xfrm>
          <a:prstGeom prst="ellipse">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Connecteur 5"/>
          <p:cNvSpPr>
            <a:spLocks noChangeAspect="1"/>
          </p:cNvSpPr>
          <p:nvPr/>
        </p:nvSpPr>
        <p:spPr>
          <a:xfrm>
            <a:off x="3108611" y="2126626"/>
            <a:ext cx="251998" cy="247349"/>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p:cNvSpPr txBox="1"/>
          <p:nvPr/>
        </p:nvSpPr>
        <p:spPr>
          <a:xfrm>
            <a:off x="5471449" y="1346587"/>
            <a:ext cx="3049539" cy="5139868"/>
          </a:xfrm>
          <a:prstGeom prst="rect">
            <a:avLst/>
          </a:prstGeom>
          <a:noFill/>
        </p:spPr>
        <p:txBody>
          <a:bodyPr wrap="square" rtlCol="0">
            <a:spAutoFit/>
          </a:bodyPr>
          <a:lstStyle/>
          <a:p>
            <a:pPr algn="ctr"/>
            <a:r>
              <a:rPr lang="fr-FR" sz="2400" dirty="0" smtClean="0"/>
              <a:t>Extrait du plan du Port de Marseille</a:t>
            </a:r>
          </a:p>
          <a:p>
            <a:pPr algn="ctr"/>
            <a:endParaRPr lang="fr-FR" sz="2400" dirty="0" smtClean="0"/>
          </a:p>
          <a:p>
            <a:pPr algn="ctr"/>
            <a:endParaRPr lang="fr-FR" sz="2400" dirty="0"/>
          </a:p>
          <a:p>
            <a:pPr algn="ctr"/>
            <a:endParaRPr lang="fr-FR" sz="2400" dirty="0" smtClean="0"/>
          </a:p>
          <a:p>
            <a:pPr algn="ctr"/>
            <a:endParaRPr lang="fr-FR" sz="2400" dirty="0"/>
          </a:p>
          <a:p>
            <a:pPr algn="ctr"/>
            <a:endParaRPr lang="fr-FR" sz="2400" dirty="0" smtClean="0"/>
          </a:p>
          <a:p>
            <a:pPr algn="ctr"/>
            <a:endParaRPr lang="fr-FR" sz="2400" dirty="0"/>
          </a:p>
          <a:p>
            <a:pPr algn="ctr"/>
            <a:endParaRPr lang="fr-FR" sz="2400" dirty="0" smtClean="0"/>
          </a:p>
          <a:p>
            <a:pPr algn="ctr"/>
            <a:endParaRPr lang="fr-FR" sz="2400" dirty="0"/>
          </a:p>
          <a:p>
            <a:pPr algn="ctr"/>
            <a:endParaRPr lang="fr-FR" sz="2400" dirty="0" smtClean="0"/>
          </a:p>
          <a:p>
            <a:pPr algn="ctr"/>
            <a:r>
              <a:rPr lang="fr-FR" sz="1400" dirty="0" smtClean="0"/>
              <a:t>Edité par</a:t>
            </a:r>
            <a:br>
              <a:rPr lang="fr-FR" sz="1400" dirty="0" smtClean="0"/>
            </a:br>
            <a:r>
              <a:rPr lang="fr-FR" sz="1400" dirty="0" smtClean="0"/>
              <a:t>l’Institut Cartographique de Paris</a:t>
            </a:r>
          </a:p>
          <a:p>
            <a:pPr algn="ctr"/>
            <a:r>
              <a:rPr lang="fr-FR" sz="1400" dirty="0" smtClean="0"/>
              <a:t>1921</a:t>
            </a:r>
          </a:p>
          <a:p>
            <a:pPr algn="ctr"/>
            <a:endParaRPr lang="fr-FR" sz="800" dirty="0" smtClean="0"/>
          </a:p>
          <a:p>
            <a:pPr algn="ctr"/>
            <a:r>
              <a:rPr lang="fr-FR" sz="1400" dirty="0" smtClean="0"/>
              <a:t>échelle 1/10000</a:t>
            </a:r>
          </a:p>
        </p:txBody>
      </p:sp>
      <p:sp>
        <p:nvSpPr>
          <p:cNvPr id="8" name="ZoneTexte 7"/>
          <p:cNvSpPr txBox="1"/>
          <p:nvPr/>
        </p:nvSpPr>
        <p:spPr>
          <a:xfrm>
            <a:off x="1266660" y="4713418"/>
            <a:ext cx="1505857" cy="646331"/>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Bar de la Samaritaine</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9" name="ZoneTexte 8"/>
          <p:cNvSpPr txBox="1"/>
          <p:nvPr/>
        </p:nvSpPr>
        <p:spPr>
          <a:xfrm>
            <a:off x="2160669" y="501804"/>
            <a:ext cx="1505857" cy="646331"/>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Gare</a:t>
            </a:r>
            <a:r>
              <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rPr>
              <a:t/>
            </a:r>
            <a:br>
              <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rPr>
            </a:b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Saint-Charles</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10" name="ZoneTexte 9"/>
          <p:cNvSpPr txBox="1"/>
          <p:nvPr/>
        </p:nvSpPr>
        <p:spPr>
          <a:xfrm>
            <a:off x="1727826" y="2126626"/>
            <a:ext cx="1505718" cy="369332"/>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Hôtel Oasis</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Tree>
    <p:extLst>
      <p:ext uri="{BB962C8B-B14F-4D97-AF65-F5344CB8AC3E}">
        <p14:creationId xmlns:p14="http://schemas.microsoft.com/office/powerpoint/2010/main" val="281267950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Gare Marseille arrivé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88" y="33866"/>
            <a:ext cx="9072000" cy="6092400"/>
          </a:xfrm>
          <a:prstGeom prst="rect">
            <a:avLst/>
          </a:prstGeom>
          <a:ln w="12700" cmpd="sng">
            <a:solidFill>
              <a:schemeClr val="tx1"/>
            </a:solidFill>
          </a:ln>
        </p:spPr>
      </p:pic>
      <p:sp>
        <p:nvSpPr>
          <p:cNvPr id="2" name="ZoneTexte 1"/>
          <p:cNvSpPr txBox="1"/>
          <p:nvPr/>
        </p:nvSpPr>
        <p:spPr>
          <a:xfrm>
            <a:off x="590710" y="6170570"/>
            <a:ext cx="8137024" cy="461665"/>
          </a:xfrm>
          <a:prstGeom prst="rect">
            <a:avLst/>
          </a:prstGeom>
          <a:noFill/>
        </p:spPr>
        <p:txBody>
          <a:bodyPr wrap="square" rtlCol="0">
            <a:spAutoFit/>
          </a:bodyPr>
          <a:lstStyle/>
          <a:p>
            <a:pPr algn="ctr"/>
            <a:r>
              <a:rPr lang="fr-FR" sz="2400" dirty="0" smtClean="0"/>
              <a:t>Gare de Marseille Saint-Charles</a:t>
            </a:r>
            <a:endParaRPr lang="fr-FR" sz="2400" dirty="0"/>
          </a:p>
        </p:txBody>
      </p:sp>
    </p:spTree>
    <p:extLst>
      <p:ext uri="{BB962C8B-B14F-4D97-AF65-F5344CB8AC3E}">
        <p14:creationId xmlns:p14="http://schemas.microsoft.com/office/powerpoint/2010/main" val="168508682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3671" y="5958999"/>
            <a:ext cx="7391400" cy="646331"/>
          </a:xfrm>
          <a:prstGeom prst="rect">
            <a:avLst/>
          </a:prstGeom>
          <a:noFill/>
        </p:spPr>
        <p:txBody>
          <a:bodyPr wrap="square" rtlCol="0">
            <a:spAutoFit/>
          </a:bodyPr>
          <a:lstStyle/>
          <a:p>
            <a:pPr algn="ctr"/>
            <a:r>
              <a:rPr lang="fr-FR" sz="3600" dirty="0" smtClean="0"/>
              <a:t>Le couple descend à l’Hôtel Oasis.</a:t>
            </a:r>
            <a:endParaRPr lang="fr-FR" sz="3600" dirty="0"/>
          </a:p>
        </p:txBody>
      </p:sp>
      <p:pic>
        <p:nvPicPr>
          <p:cNvPr id="5" name="Image 4" descr="Dugommier tampon (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920" y="36920"/>
            <a:ext cx="9072000" cy="5792997"/>
          </a:xfrm>
          <a:prstGeom prst="rect">
            <a:avLst/>
          </a:prstGeom>
          <a:ln w="12700" cmpd="sng">
            <a:solidFill>
              <a:schemeClr val="tx1"/>
            </a:solidFill>
          </a:ln>
        </p:spPr>
      </p:pic>
    </p:spTree>
    <p:extLst>
      <p:ext uri="{BB962C8B-B14F-4D97-AF65-F5344CB8AC3E}">
        <p14:creationId xmlns:p14="http://schemas.microsoft.com/office/powerpoint/2010/main" val="102841335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3244</TotalTime>
  <Words>803</Words>
  <Application>Microsoft Macintosh PowerPoint</Application>
  <PresentationFormat>Présentation à l'écran (4:3)</PresentationFormat>
  <Paragraphs>162</Paragraphs>
  <Slides>59</Slides>
  <Notes>0</Notes>
  <HiddenSlides>0</HiddenSlides>
  <MMClips>0</MMClips>
  <ScaleCrop>false</ScaleCrop>
  <HeadingPairs>
    <vt:vector size="4" baseType="variant">
      <vt:variant>
        <vt:lpstr>Thème</vt:lpstr>
      </vt:variant>
      <vt:variant>
        <vt:i4>1</vt:i4>
      </vt:variant>
      <vt:variant>
        <vt:lpstr>Titres des diapositives</vt:lpstr>
      </vt:variant>
      <vt:variant>
        <vt:i4>59</vt:i4>
      </vt:variant>
    </vt:vector>
  </HeadingPairs>
  <TitlesOfParts>
    <vt:vector size="60"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Bernard</dc:creator>
  <cp:lastModifiedBy>Bernard</cp:lastModifiedBy>
  <cp:revision>493</cp:revision>
  <dcterms:created xsi:type="dcterms:W3CDTF">2015-07-18T21:45:06Z</dcterms:created>
  <dcterms:modified xsi:type="dcterms:W3CDTF">2018-02-23T17:28:43Z</dcterms:modified>
</cp:coreProperties>
</file>